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64" r:id="rId2"/>
    <p:sldId id="293" r:id="rId3"/>
    <p:sldId id="309" r:id="rId4"/>
    <p:sldId id="256" r:id="rId5"/>
    <p:sldId id="299" r:id="rId6"/>
    <p:sldId id="266" r:id="rId7"/>
    <p:sldId id="300" r:id="rId8"/>
    <p:sldId id="301" r:id="rId9"/>
    <p:sldId id="308" r:id="rId10"/>
    <p:sldId id="310" r:id="rId11"/>
    <p:sldId id="272" r:id="rId12"/>
    <p:sldId id="302" r:id="rId13"/>
    <p:sldId id="288" r:id="rId14"/>
    <p:sldId id="270" r:id="rId15"/>
    <p:sldId id="278" r:id="rId16"/>
    <p:sldId id="303" r:id="rId17"/>
    <p:sldId id="304" r:id="rId18"/>
    <p:sldId id="279" r:id="rId19"/>
    <p:sldId id="280" r:id="rId20"/>
    <p:sldId id="273" r:id="rId21"/>
    <p:sldId id="286" r:id="rId22"/>
    <p:sldId id="275" r:id="rId23"/>
    <p:sldId id="287" r:id="rId24"/>
    <p:sldId id="276" r:id="rId25"/>
    <p:sldId id="285" r:id="rId26"/>
    <p:sldId id="292" r:id="rId27"/>
    <p:sldId id="267" r:id="rId28"/>
    <p:sldId id="289" r:id="rId29"/>
    <p:sldId id="291" r:id="rId30"/>
    <p:sldId id="294" r:id="rId31"/>
    <p:sldId id="306" r:id="rId32"/>
    <p:sldId id="30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08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23"/>
    <p:restoredTop sz="62292"/>
  </p:normalViewPr>
  <p:slideViewPr>
    <p:cSldViewPr snapToGrid="0" snapToObjects="1">
      <p:cViewPr>
        <p:scale>
          <a:sx n="80" d="100"/>
          <a:sy n="80" d="100"/>
        </p:scale>
        <p:origin x="432" y="4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p:scale>
          <a:sx n="66" d="100"/>
          <a:sy n="66" d="100"/>
        </p:scale>
        <p:origin x="3200" y="-6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5FE35B-348C-0943-91F7-98A5EBF27AA8}" type="datetimeFigureOut">
              <a:rPr lang="en-US" smtClean="0"/>
              <a:t>11/3/2021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3035CA-B315-6246-B48C-6CF1DD7DC0D7}" type="slidenum">
              <a:rPr lang="en-US" smtClean="0"/>
              <a:t>‹#›</a:t>
            </a:fld>
            <a:endParaRPr lang="en-US"/>
          </a:p>
        </p:txBody>
      </p:sp>
    </p:spTree>
    <p:extLst>
      <p:ext uri="{BB962C8B-B14F-4D97-AF65-F5344CB8AC3E}">
        <p14:creationId xmlns:p14="http://schemas.microsoft.com/office/powerpoint/2010/main" val="643427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3035CA-B315-6246-B48C-6CF1DD7DC0D7}" type="slidenum">
              <a:rPr lang="en-US" smtClean="0"/>
              <a:t>1</a:t>
            </a:fld>
            <a:endParaRPr lang="en-US"/>
          </a:p>
        </p:txBody>
      </p:sp>
    </p:spTree>
    <p:extLst>
      <p:ext uri="{BB962C8B-B14F-4D97-AF65-F5344CB8AC3E}">
        <p14:creationId xmlns:p14="http://schemas.microsoft.com/office/powerpoint/2010/main" val="1236734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let’s talk about our lead technology and first products related to carbon-free NH3 – also called green ammonia</a:t>
            </a:r>
            <a:endParaRPr lang="en-US" dirty="0"/>
          </a:p>
        </p:txBody>
      </p:sp>
      <p:sp>
        <p:nvSpPr>
          <p:cNvPr id="4" name="Slide Number Placeholder 3"/>
          <p:cNvSpPr>
            <a:spLocks noGrp="1"/>
          </p:cNvSpPr>
          <p:nvPr>
            <p:ph type="sldNum" sz="quarter" idx="5"/>
          </p:nvPr>
        </p:nvSpPr>
        <p:spPr/>
        <p:txBody>
          <a:bodyPr/>
          <a:lstStyle/>
          <a:p>
            <a:fld id="{233035CA-B315-6246-B48C-6CF1DD7DC0D7}" type="slidenum">
              <a:rPr lang="en-US" smtClean="0"/>
              <a:t>11</a:t>
            </a:fld>
            <a:endParaRPr lang="en-US"/>
          </a:p>
        </p:txBody>
      </p:sp>
    </p:spTree>
    <p:extLst>
      <p:ext uri="{BB962C8B-B14F-4D97-AF65-F5344CB8AC3E}">
        <p14:creationId xmlns:p14="http://schemas.microsoft.com/office/powerpoint/2010/main" val="4140858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First of all let’s take a moment and at a very rudimentary level, understand the significance of ammonia.
Ammonia has been used as a Chemical for over 100 years and today over 200 million tons of ammonia is consumed worldwide.
Interestingly, over 80% of the ammonia produced today is used in agriculture. And I’ll explain shortly how we plan to enter into the agricultural markets with solutions that will provide some pretty positive and significant environmental shifts in agriculture today.       </a:t>
            </a:r>
          </a:p>
          <a:p>
            <a:endParaRPr lang="en-CA" dirty="0"/>
          </a:p>
          <a:p>
            <a:r>
              <a:rPr lang="en-CA" dirty="0"/>
              <a:t>Ammonia is also used in a number of other crucial manufacturing processes. And these smaller, yet substantial markets would also benefit greatly from </a:t>
            </a:r>
            <a:r>
              <a:rPr lang="en-CA" dirty="0" err="1"/>
              <a:t>FuelPositive’s</a:t>
            </a:r>
            <a:r>
              <a:rPr lang="en-CA" dirty="0"/>
              <a:t> carbon-free Ammonia solutions.</a:t>
            </a:r>
          </a:p>
        </p:txBody>
      </p:sp>
      <p:sp>
        <p:nvSpPr>
          <p:cNvPr id="4" name="Slide Number Placeholder 3"/>
          <p:cNvSpPr>
            <a:spLocks noGrp="1"/>
          </p:cNvSpPr>
          <p:nvPr>
            <p:ph type="sldNum" sz="quarter" idx="5"/>
          </p:nvPr>
        </p:nvSpPr>
        <p:spPr/>
        <p:txBody>
          <a:bodyPr/>
          <a:lstStyle/>
          <a:p>
            <a:fld id="{233035CA-B315-6246-B48C-6CF1DD7DC0D7}" type="slidenum">
              <a:rPr lang="en-US" smtClean="0"/>
              <a:t>12</a:t>
            </a:fld>
            <a:endParaRPr lang="en-US"/>
          </a:p>
        </p:txBody>
      </p:sp>
    </p:spTree>
    <p:extLst>
      <p:ext uri="{BB962C8B-B14F-4D97-AF65-F5344CB8AC3E}">
        <p14:creationId xmlns:p14="http://schemas.microsoft.com/office/powerpoint/2010/main" val="1609159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Not only is a lot of ammonia produced every year around the world, it has an annual market value of about 70 billion US dollars. 
The existing Ammonia market has been a commodity type market with compound annual growth rates of about 5% per year.</a:t>
            </a:r>
            <a:endParaRPr lang="en-US" dirty="0"/>
          </a:p>
        </p:txBody>
      </p:sp>
      <p:sp>
        <p:nvSpPr>
          <p:cNvPr id="4" name="Slide Number Placeholder 3"/>
          <p:cNvSpPr>
            <a:spLocks noGrp="1"/>
          </p:cNvSpPr>
          <p:nvPr>
            <p:ph type="sldNum" sz="quarter" idx="5"/>
          </p:nvPr>
        </p:nvSpPr>
        <p:spPr/>
        <p:txBody>
          <a:bodyPr/>
          <a:lstStyle/>
          <a:p>
            <a:fld id="{233035CA-B315-6246-B48C-6CF1DD7DC0D7}" type="slidenum">
              <a:rPr lang="en-US" smtClean="0"/>
              <a:t>13</a:t>
            </a:fld>
            <a:endParaRPr lang="en-US"/>
          </a:p>
        </p:txBody>
      </p:sp>
    </p:spTree>
    <p:extLst>
      <p:ext uri="{BB962C8B-B14F-4D97-AF65-F5344CB8AC3E}">
        <p14:creationId xmlns:p14="http://schemas.microsoft.com/office/powerpoint/2010/main" val="348381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And with the combination of our various consultants and the major provisional patent that was filed in </a:t>
            </a:r>
            <a:r>
              <a:rPr lang="en-CA" b="0" dirty="0"/>
              <a:t>June</a:t>
            </a:r>
            <a:r>
              <a:rPr lang="en-CA" dirty="0"/>
              <a:t>, we our spending a serious amount of strategic planning time looking at complementary technologies that will support and expand our core carbon-free ammonia offering.
Our intention over the next couple of years is to invest in and commercialize a range of technologies that will allow for the modular and scalable application of sustainable energy solutions built around  Ammonia and Hydrogen technologies and related applications.         </a:t>
            </a:r>
            <a:endParaRPr lang="en-US" dirty="0"/>
          </a:p>
        </p:txBody>
      </p:sp>
      <p:sp>
        <p:nvSpPr>
          <p:cNvPr id="4" name="Slide Number Placeholder 3"/>
          <p:cNvSpPr>
            <a:spLocks noGrp="1"/>
          </p:cNvSpPr>
          <p:nvPr>
            <p:ph type="sldNum" sz="quarter" idx="5"/>
          </p:nvPr>
        </p:nvSpPr>
        <p:spPr/>
        <p:txBody>
          <a:bodyPr/>
          <a:lstStyle/>
          <a:p>
            <a:fld id="{233035CA-B315-6246-B48C-6CF1DD7DC0D7}" type="slidenum">
              <a:rPr lang="en-US" smtClean="0"/>
              <a:t>14</a:t>
            </a:fld>
            <a:endParaRPr lang="en-US"/>
          </a:p>
        </p:txBody>
      </p:sp>
    </p:spTree>
    <p:extLst>
      <p:ext uri="{BB962C8B-B14F-4D97-AF65-F5344CB8AC3E}">
        <p14:creationId xmlns:p14="http://schemas.microsoft.com/office/powerpoint/2010/main" val="3319506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3035CA-B315-6246-B48C-6CF1DD7DC0D7}" type="slidenum">
              <a:rPr lang="en-US" smtClean="0"/>
              <a:t>15</a:t>
            </a:fld>
            <a:endParaRPr lang="en-US"/>
          </a:p>
        </p:txBody>
      </p:sp>
    </p:spTree>
    <p:extLst>
      <p:ext uri="{BB962C8B-B14F-4D97-AF65-F5344CB8AC3E}">
        <p14:creationId xmlns:p14="http://schemas.microsoft.com/office/powerpoint/2010/main" val="3418517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However, our system is designed to utilize significantly less energy than traditional ammonia production.
Our systems take air, water and a sustainable source of electricity to produce a carbon-free and non-polluting form of ammonia.
The resulting ammonia can be utilized in agriculture as a carbon-free fertilizer or as a fossil fuel replacement in internal combustion engines and our carbon-free ammonia can replace the existing manufacturing processes that use dirty ammonia today.</a:t>
            </a:r>
          </a:p>
          <a:p>
            <a:endParaRPr lang="en-CA" dirty="0"/>
          </a:p>
          <a:p>
            <a:r>
              <a:rPr lang="en-CA" dirty="0">
                <a:solidFill>
                  <a:srgbClr val="FF0000"/>
                </a:solidFill>
              </a:rPr>
              <a:t>See additions of energy production and grid storage – and  carrier of hydrogen
</a:t>
            </a:r>
            <a:r>
              <a:rPr lang="en-CA" dirty="0"/>
              <a:t>
Dr. Dincer and his team have designed a carbon-free NH3 system that, even in phase 1 development, showed 30% less energy requirement to produce a litre of ammonia as compared to existing carbon-based production systems. Our expectation is to increase those efficiencies in the systems we are building today with NATIONAL COMPRESSED AIR for demonstration and commercialization purposes.</a:t>
            </a:r>
            <a:endParaRPr lang="en-US" dirty="0"/>
          </a:p>
        </p:txBody>
      </p:sp>
      <p:sp>
        <p:nvSpPr>
          <p:cNvPr id="4" name="Slide Number Placeholder 3"/>
          <p:cNvSpPr>
            <a:spLocks noGrp="1"/>
          </p:cNvSpPr>
          <p:nvPr>
            <p:ph type="sldNum" sz="quarter" idx="5"/>
          </p:nvPr>
        </p:nvSpPr>
        <p:spPr/>
        <p:txBody>
          <a:bodyPr/>
          <a:lstStyle/>
          <a:p>
            <a:fld id="{233035CA-B315-6246-B48C-6CF1DD7DC0D7}" type="slidenum">
              <a:rPr lang="en-US" smtClean="0"/>
              <a:t>16</a:t>
            </a:fld>
            <a:endParaRPr lang="en-US"/>
          </a:p>
        </p:txBody>
      </p:sp>
    </p:spTree>
    <p:extLst>
      <p:ext uri="{BB962C8B-B14F-4D97-AF65-F5344CB8AC3E}">
        <p14:creationId xmlns:p14="http://schemas.microsoft.com/office/powerpoint/2010/main" val="2463576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prototypes that are currently in production are built around highly versatile 20- and 40-foot container footprints, so that our modular and scalable systems can be easily deployed around the world.
These phase 2 systems are also being built to produce commercially viable quantities of carbon-free ammonia for end users to utilize in their operations.        </a:t>
            </a:r>
            <a:endParaRPr lang="en-US" dirty="0"/>
          </a:p>
        </p:txBody>
      </p:sp>
      <p:sp>
        <p:nvSpPr>
          <p:cNvPr id="4" name="Slide Number Placeholder 3"/>
          <p:cNvSpPr>
            <a:spLocks noGrp="1"/>
          </p:cNvSpPr>
          <p:nvPr>
            <p:ph type="sldNum" sz="quarter" idx="5"/>
          </p:nvPr>
        </p:nvSpPr>
        <p:spPr/>
        <p:txBody>
          <a:bodyPr/>
          <a:lstStyle/>
          <a:p>
            <a:fld id="{233035CA-B315-6246-B48C-6CF1DD7DC0D7}" type="slidenum">
              <a:rPr lang="en-US" smtClean="0"/>
              <a:t>17</a:t>
            </a:fld>
            <a:endParaRPr lang="en-US"/>
          </a:p>
        </p:txBody>
      </p:sp>
    </p:spTree>
    <p:extLst>
      <p:ext uri="{BB962C8B-B14F-4D97-AF65-F5344CB8AC3E}">
        <p14:creationId xmlns:p14="http://schemas.microsoft.com/office/powerpoint/2010/main" val="3853806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3035CA-B315-6246-B48C-6CF1DD7DC0D7}" type="slidenum">
              <a:rPr lang="en-US" smtClean="0"/>
              <a:t>18</a:t>
            </a:fld>
            <a:endParaRPr lang="en-US"/>
          </a:p>
        </p:txBody>
      </p:sp>
    </p:spTree>
    <p:extLst>
      <p:ext uri="{BB962C8B-B14F-4D97-AF65-F5344CB8AC3E}">
        <p14:creationId xmlns:p14="http://schemas.microsoft.com/office/powerpoint/2010/main" val="3525847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are also a lot of questions about whether NH3 is a significant form of pollution.
When NH3 is used properly, in agriculture or in the future as a fossil fuel replacement fuel, the only discernable emissions should simply be water vapor, or in the case of agriculture, some hydrogen emissions which are completely inert.
 But keep in mind that utilizing current dirty Ammonia in any of these applications leaves and enormous carbon footprint! That’s why a carbon-free alternative, as developed by </a:t>
            </a:r>
            <a:r>
              <a:rPr lang="en-CA" dirty="0" err="1"/>
              <a:t>FuelPositive</a:t>
            </a:r>
            <a:r>
              <a:rPr lang="en-CA" dirty="0"/>
              <a:t>, is essential to achieve true zero emissions related to the utilization of ammonia.  </a:t>
            </a:r>
          </a:p>
        </p:txBody>
      </p:sp>
      <p:sp>
        <p:nvSpPr>
          <p:cNvPr id="4" name="Slide Number Placeholder 3"/>
          <p:cNvSpPr>
            <a:spLocks noGrp="1"/>
          </p:cNvSpPr>
          <p:nvPr>
            <p:ph type="sldNum" sz="quarter" idx="5"/>
          </p:nvPr>
        </p:nvSpPr>
        <p:spPr/>
        <p:txBody>
          <a:bodyPr/>
          <a:lstStyle/>
          <a:p>
            <a:fld id="{233035CA-B315-6246-B48C-6CF1DD7DC0D7}" type="slidenum">
              <a:rPr lang="en-US" smtClean="0"/>
              <a:t>19</a:t>
            </a:fld>
            <a:endParaRPr lang="en-US"/>
          </a:p>
        </p:txBody>
      </p:sp>
    </p:spTree>
    <p:extLst>
      <p:ext uri="{BB962C8B-B14F-4D97-AF65-F5344CB8AC3E}">
        <p14:creationId xmlns:p14="http://schemas.microsoft.com/office/powerpoint/2010/main" val="1162400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33035CA-B315-6246-B48C-6CF1DD7DC0D7}" type="slidenum">
              <a:rPr lang="en-US" smtClean="0"/>
              <a:t>20</a:t>
            </a:fld>
            <a:endParaRPr lang="en-US"/>
          </a:p>
        </p:txBody>
      </p:sp>
    </p:spTree>
    <p:extLst>
      <p:ext uri="{BB962C8B-B14F-4D97-AF65-F5344CB8AC3E}">
        <p14:creationId xmlns:p14="http://schemas.microsoft.com/office/powerpoint/2010/main" val="2228053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I’ve run out of disclaimer jokes so please read this at your leisure </a:t>
            </a:r>
            <a:endParaRPr lang="en-US" dirty="0"/>
          </a:p>
        </p:txBody>
      </p:sp>
      <p:sp>
        <p:nvSpPr>
          <p:cNvPr id="4" name="Slide Number Placeholder 3"/>
          <p:cNvSpPr>
            <a:spLocks noGrp="1"/>
          </p:cNvSpPr>
          <p:nvPr>
            <p:ph type="sldNum" sz="quarter" idx="5"/>
          </p:nvPr>
        </p:nvSpPr>
        <p:spPr/>
        <p:txBody>
          <a:bodyPr/>
          <a:lstStyle/>
          <a:p>
            <a:fld id="{233035CA-B315-6246-B48C-6CF1DD7DC0D7}" type="slidenum">
              <a:rPr lang="en-US" smtClean="0"/>
              <a:t>2</a:t>
            </a:fld>
            <a:endParaRPr lang="en-US"/>
          </a:p>
        </p:txBody>
      </p:sp>
    </p:spTree>
    <p:extLst>
      <p:ext uri="{BB962C8B-B14F-4D97-AF65-F5344CB8AC3E}">
        <p14:creationId xmlns:p14="http://schemas.microsoft.com/office/powerpoint/2010/main" val="2298797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US" dirty="0"/>
          </a:p>
        </p:txBody>
      </p:sp>
      <p:sp>
        <p:nvSpPr>
          <p:cNvPr id="4" name="Slide Number Placeholder 3"/>
          <p:cNvSpPr>
            <a:spLocks noGrp="1"/>
          </p:cNvSpPr>
          <p:nvPr>
            <p:ph type="sldNum" sz="quarter" idx="5"/>
          </p:nvPr>
        </p:nvSpPr>
        <p:spPr/>
        <p:txBody>
          <a:bodyPr/>
          <a:lstStyle/>
          <a:p>
            <a:fld id="{233035CA-B315-6246-B48C-6CF1DD7DC0D7}" type="slidenum">
              <a:rPr lang="en-US" smtClean="0"/>
              <a:t>21</a:t>
            </a:fld>
            <a:endParaRPr lang="en-US"/>
          </a:p>
        </p:txBody>
      </p:sp>
    </p:spTree>
    <p:extLst>
      <p:ext uri="{BB962C8B-B14F-4D97-AF65-F5344CB8AC3E}">
        <p14:creationId xmlns:p14="http://schemas.microsoft.com/office/powerpoint/2010/main" val="311049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33035CA-B315-6246-B48C-6CF1DD7DC0D7}" type="slidenum">
              <a:rPr lang="en-US" smtClean="0"/>
              <a:t>22</a:t>
            </a:fld>
            <a:endParaRPr lang="en-US"/>
          </a:p>
        </p:txBody>
      </p:sp>
    </p:spTree>
    <p:extLst>
      <p:ext uri="{BB962C8B-B14F-4D97-AF65-F5344CB8AC3E}">
        <p14:creationId xmlns:p14="http://schemas.microsoft.com/office/powerpoint/2010/main" val="2708693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But what’s wrong with using animal manure as a fertilizer?
Not only is animal protein farming unsustainable in the near term, the utilization of animal manure as a fertilizer has huge negative environmental effects globally.
Typically, farmers will spray their fields with liquified animal manure which will release the naturally formed ammonia into the air which then combines with other pollutants to create very negative air quality issues. Then the nitrogen that is sitting on the surface of the field instead of deep in the soil where it’s needed, is prone to runoff into lakes and rivers that can add even more detrimental environmental affect.
</a:t>
            </a:r>
          </a:p>
          <a:p>
            <a:r>
              <a:rPr lang="en-CA" dirty="0"/>
              <a:t>The solution that </a:t>
            </a:r>
            <a:r>
              <a:rPr lang="en-CA" dirty="0" err="1"/>
              <a:t>FuelPositive</a:t>
            </a:r>
            <a:r>
              <a:rPr lang="en-CA" dirty="0"/>
              <a:t> carbon-free ammonia systems provide for, eliminates the need for very heavily polluting animal manure fertilizing practises around the world. </a:t>
            </a:r>
            <a:endParaRPr lang="en-US" dirty="0"/>
          </a:p>
        </p:txBody>
      </p:sp>
      <p:sp>
        <p:nvSpPr>
          <p:cNvPr id="4" name="Slide Number Placeholder 3"/>
          <p:cNvSpPr>
            <a:spLocks noGrp="1"/>
          </p:cNvSpPr>
          <p:nvPr>
            <p:ph type="sldNum" sz="quarter" idx="5"/>
          </p:nvPr>
        </p:nvSpPr>
        <p:spPr/>
        <p:txBody>
          <a:bodyPr/>
          <a:lstStyle/>
          <a:p>
            <a:fld id="{233035CA-B315-6246-B48C-6CF1DD7DC0D7}" type="slidenum">
              <a:rPr lang="en-US" smtClean="0"/>
              <a:t>23</a:t>
            </a:fld>
            <a:endParaRPr lang="en-US"/>
          </a:p>
        </p:txBody>
      </p:sp>
    </p:spTree>
    <p:extLst>
      <p:ext uri="{BB962C8B-B14F-4D97-AF65-F5344CB8AC3E}">
        <p14:creationId xmlns:p14="http://schemas.microsoft.com/office/powerpoint/2010/main" val="3286235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3035CA-B315-6246-B48C-6CF1DD7DC0D7}" type="slidenum">
              <a:rPr lang="en-US" smtClean="0"/>
              <a:t>24</a:t>
            </a:fld>
            <a:endParaRPr lang="en-US"/>
          </a:p>
        </p:txBody>
      </p:sp>
    </p:spTree>
    <p:extLst>
      <p:ext uri="{BB962C8B-B14F-4D97-AF65-F5344CB8AC3E}">
        <p14:creationId xmlns:p14="http://schemas.microsoft.com/office/powerpoint/2010/main" val="2559018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3035CA-B315-6246-B48C-6CF1DD7DC0D7}" type="slidenum">
              <a:rPr lang="en-US" smtClean="0"/>
              <a:t>25</a:t>
            </a:fld>
            <a:endParaRPr lang="en-US"/>
          </a:p>
        </p:txBody>
      </p:sp>
    </p:spTree>
    <p:extLst>
      <p:ext uri="{BB962C8B-B14F-4D97-AF65-F5344CB8AC3E}">
        <p14:creationId xmlns:p14="http://schemas.microsoft.com/office/powerpoint/2010/main" val="1076282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3035CA-B315-6246-B48C-6CF1DD7DC0D7}" type="slidenum">
              <a:rPr lang="en-US" smtClean="0"/>
              <a:t>26</a:t>
            </a:fld>
            <a:endParaRPr lang="en-US"/>
          </a:p>
        </p:txBody>
      </p:sp>
    </p:spTree>
    <p:extLst>
      <p:ext uri="{BB962C8B-B14F-4D97-AF65-F5344CB8AC3E}">
        <p14:creationId xmlns:p14="http://schemas.microsoft.com/office/powerpoint/2010/main" val="3326508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3035CA-B315-6246-B48C-6CF1DD7DC0D7}" type="slidenum">
              <a:rPr lang="en-US" smtClean="0"/>
              <a:t>27</a:t>
            </a:fld>
            <a:endParaRPr lang="en-US"/>
          </a:p>
        </p:txBody>
      </p:sp>
    </p:spTree>
    <p:extLst>
      <p:ext uri="{BB962C8B-B14F-4D97-AF65-F5344CB8AC3E}">
        <p14:creationId xmlns:p14="http://schemas.microsoft.com/office/powerpoint/2010/main" val="25261506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3035CA-B315-6246-B48C-6CF1DD7DC0D7}" type="slidenum">
              <a:rPr lang="en-US" smtClean="0"/>
              <a:t>28</a:t>
            </a:fld>
            <a:endParaRPr lang="en-US"/>
          </a:p>
        </p:txBody>
      </p:sp>
    </p:spTree>
    <p:extLst>
      <p:ext uri="{BB962C8B-B14F-4D97-AF65-F5344CB8AC3E}">
        <p14:creationId xmlns:p14="http://schemas.microsoft.com/office/powerpoint/2010/main" val="3099625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 few last things to highlights in relation to the health of the company are as follows:
After raising $5 million a few weeks ago, we are on a solid financial footing and well-positioned to execute against our business plan.
Our intellectual program is well underway, and we have great support through not only Dr. Dincer and his team but our great counsel at Cassels Brock.
We’re building our team carefully and effectively and with the goal to ensure that we hire the most effective team members and consultants to execute our plans. </a:t>
            </a:r>
          </a:p>
          <a:p>
            <a:endParaRPr lang="en-CA" dirty="0"/>
          </a:p>
          <a:p>
            <a:r>
              <a:rPr lang="en-CA" dirty="0"/>
              <a:t>We also believe that through effective government relations and public relations, work we‘ll successfully attract the most meaningful partnerships in our space to ensure that our solutions are deployed globally with the right partners.
And in order to get there we need to build the best phase 2 demonstration systems that we can, and we’re extremely pleased with the progress we are making on that front with NATIONAL COMPRESSED AIR and Dr. Dincer‘s team  </a:t>
            </a:r>
            <a:endParaRPr lang="en-US" dirty="0"/>
          </a:p>
        </p:txBody>
      </p:sp>
      <p:sp>
        <p:nvSpPr>
          <p:cNvPr id="4" name="Slide Number Placeholder 3"/>
          <p:cNvSpPr>
            <a:spLocks noGrp="1"/>
          </p:cNvSpPr>
          <p:nvPr>
            <p:ph type="sldNum" sz="quarter" idx="5"/>
          </p:nvPr>
        </p:nvSpPr>
        <p:spPr/>
        <p:txBody>
          <a:bodyPr/>
          <a:lstStyle/>
          <a:p>
            <a:fld id="{233035CA-B315-6246-B48C-6CF1DD7DC0D7}" type="slidenum">
              <a:rPr lang="en-US" smtClean="0"/>
              <a:t>29</a:t>
            </a:fld>
            <a:endParaRPr lang="en-US"/>
          </a:p>
        </p:txBody>
      </p:sp>
    </p:spTree>
    <p:extLst>
      <p:ext uri="{BB962C8B-B14F-4D97-AF65-F5344CB8AC3E}">
        <p14:creationId xmlns:p14="http://schemas.microsoft.com/office/powerpoint/2010/main" val="90426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Finally, we are also extremely pleased with the performance of the stock over the last year and I’m also very happy with the new quality of institutional shareholders that are taking meaningful positions in the stock.
We have great advisers on the financial markets side of the equation and things are moving steadily forward with consistency and a real genuine attempt to under promise and over deliver in every aspect of the business.</a:t>
            </a:r>
            <a:endParaRPr lang="en-US" dirty="0"/>
          </a:p>
        </p:txBody>
      </p:sp>
      <p:sp>
        <p:nvSpPr>
          <p:cNvPr id="4" name="Slide Number Placeholder 3"/>
          <p:cNvSpPr>
            <a:spLocks noGrp="1"/>
          </p:cNvSpPr>
          <p:nvPr>
            <p:ph type="sldNum" sz="quarter" idx="5"/>
          </p:nvPr>
        </p:nvSpPr>
        <p:spPr/>
        <p:txBody>
          <a:bodyPr/>
          <a:lstStyle/>
          <a:p>
            <a:fld id="{233035CA-B315-6246-B48C-6CF1DD7DC0D7}" type="slidenum">
              <a:rPr lang="en-US" smtClean="0"/>
              <a:t>30</a:t>
            </a:fld>
            <a:endParaRPr lang="en-US"/>
          </a:p>
        </p:txBody>
      </p:sp>
    </p:spTree>
    <p:extLst>
      <p:ext uri="{BB962C8B-B14F-4D97-AF65-F5344CB8AC3E}">
        <p14:creationId xmlns:p14="http://schemas.microsoft.com/office/powerpoint/2010/main" val="1528502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US" dirty="0"/>
          </a:p>
        </p:txBody>
      </p:sp>
      <p:sp>
        <p:nvSpPr>
          <p:cNvPr id="4" name="Slide Number Placeholder 3"/>
          <p:cNvSpPr>
            <a:spLocks noGrp="1"/>
          </p:cNvSpPr>
          <p:nvPr>
            <p:ph type="sldNum" sz="quarter" idx="5"/>
          </p:nvPr>
        </p:nvSpPr>
        <p:spPr/>
        <p:txBody>
          <a:bodyPr/>
          <a:lstStyle/>
          <a:p>
            <a:fld id="{233035CA-B315-6246-B48C-6CF1DD7DC0D7}" type="slidenum">
              <a:rPr lang="en-US" smtClean="0"/>
              <a:t>4</a:t>
            </a:fld>
            <a:endParaRPr lang="en-US"/>
          </a:p>
        </p:txBody>
      </p:sp>
    </p:spTree>
    <p:extLst>
      <p:ext uri="{BB962C8B-B14F-4D97-AF65-F5344CB8AC3E}">
        <p14:creationId xmlns:p14="http://schemas.microsoft.com/office/powerpoint/2010/main" val="30409228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thank you so much for your attention during the presentation and I hope that I’ve answered a lot of your questions and look forward to conducting many more of these webinars to keep all our stakeholders apprised of the progress that </a:t>
            </a:r>
            <a:r>
              <a:rPr lang="en-CA" dirty="0" err="1"/>
              <a:t>FuelPositive</a:t>
            </a:r>
            <a:r>
              <a:rPr lang="en-CA" dirty="0"/>
              <a:t> is making on a regular basis.
I’ll take a few questions now and I apologize if I don’t get to your question in this portion of the program. We’ve got hundreds of people participating so we can only handle so many questions in the timeframe! We do promise to get back to all of you either directly or through our frequently asked questions section of our website
Thanks again and over to you David.               </a:t>
            </a:r>
            <a:endParaRPr lang="en-US" dirty="0"/>
          </a:p>
        </p:txBody>
      </p:sp>
      <p:sp>
        <p:nvSpPr>
          <p:cNvPr id="4" name="Slide Number Placeholder 3"/>
          <p:cNvSpPr>
            <a:spLocks noGrp="1"/>
          </p:cNvSpPr>
          <p:nvPr>
            <p:ph type="sldNum" sz="quarter" idx="5"/>
          </p:nvPr>
        </p:nvSpPr>
        <p:spPr/>
        <p:txBody>
          <a:bodyPr/>
          <a:lstStyle/>
          <a:p>
            <a:fld id="{233035CA-B315-6246-B48C-6CF1DD7DC0D7}" type="slidenum">
              <a:rPr lang="en-US" smtClean="0"/>
              <a:t>31</a:t>
            </a:fld>
            <a:endParaRPr lang="en-US"/>
          </a:p>
        </p:txBody>
      </p:sp>
    </p:spTree>
    <p:extLst>
      <p:ext uri="{BB962C8B-B14F-4D97-AF65-F5344CB8AC3E}">
        <p14:creationId xmlns:p14="http://schemas.microsoft.com/office/powerpoint/2010/main" val="23889894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3035CA-B315-6246-B48C-6CF1DD7DC0D7}" type="slidenum">
              <a:rPr lang="en-US" smtClean="0"/>
              <a:t>32</a:t>
            </a:fld>
            <a:endParaRPr lang="en-US"/>
          </a:p>
        </p:txBody>
      </p:sp>
    </p:spTree>
    <p:extLst>
      <p:ext uri="{BB962C8B-B14F-4D97-AF65-F5344CB8AC3E}">
        <p14:creationId xmlns:p14="http://schemas.microsoft.com/office/powerpoint/2010/main" val="1756098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u="none" strike="noStrike" dirty="0">
                <a:solidFill>
                  <a:srgbClr val="000000"/>
                </a:solidFill>
                <a:effectLst/>
                <a:latin typeface="Arial" panose="020B0604020202020204" pitchFamily="34" charset="0"/>
              </a:rPr>
              <a:t>Sometimes, someone says it so perfectly, you don’t want to change a word. We’ve adopted the wise and provocative words of Greta Thunberg as our corporate vision:</a:t>
            </a:r>
          </a:p>
          <a:p>
            <a:endParaRPr lang="en-CA" b="0" i="0" u="none" strike="noStrike" dirty="0">
              <a:solidFill>
                <a:srgbClr val="000000"/>
              </a:solidFill>
              <a:effectLst/>
              <a:latin typeface="Arial" panose="020B0604020202020204" pitchFamily="34" charset="0"/>
            </a:endParaRPr>
          </a:p>
          <a:p>
            <a:r>
              <a:rPr lang="en-CA" b="0" i="0" u="none" strike="noStrike" dirty="0">
                <a:solidFill>
                  <a:srgbClr val="000000"/>
                </a:solidFill>
                <a:effectLst/>
                <a:latin typeface="Arial" panose="020B0604020202020204" pitchFamily="34" charset="0"/>
              </a:rPr>
              <a:t>READ GRETA’s WORDS</a:t>
            </a:r>
          </a:p>
          <a:p>
            <a:endParaRPr lang="en-CA" b="0" i="0" u="none" strike="noStrike" dirty="0">
              <a:solidFill>
                <a:srgbClr val="000000"/>
              </a:solidFill>
              <a:effectLst/>
              <a:latin typeface="Arial" panose="020B0604020202020204" pitchFamily="34" charset="0"/>
            </a:endParaRPr>
          </a:p>
          <a:p>
            <a:r>
              <a:rPr lang="en-CA" b="0" i="0" u="none" strike="noStrike" dirty="0">
                <a:solidFill>
                  <a:srgbClr val="000000"/>
                </a:solidFill>
                <a:effectLst/>
                <a:latin typeface="Arial" panose="020B0604020202020204" pitchFamily="34" charset="0"/>
              </a:rPr>
              <a:t>So, we need to push hard against the resistance that still exists out there and understand that this incredible momentum of change MUST NOT be stopped.</a:t>
            </a:r>
          </a:p>
          <a:p>
            <a:endParaRPr lang="en-CA" b="0" i="0" u="none" strike="noStrike"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33035CA-B315-6246-B48C-6CF1DD7DC0D7}" type="slidenum">
              <a:rPr lang="en-US" smtClean="0"/>
              <a:t>5</a:t>
            </a:fld>
            <a:endParaRPr lang="en-US"/>
          </a:p>
        </p:txBody>
      </p:sp>
    </p:spTree>
    <p:extLst>
      <p:ext uri="{BB962C8B-B14F-4D97-AF65-F5344CB8AC3E}">
        <p14:creationId xmlns:p14="http://schemas.microsoft.com/office/powerpoint/2010/main" val="3684245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this presentation I’ll be going through a number of key areas of progression in our business plan. </a:t>
            </a:r>
          </a:p>
          <a:p>
            <a:endParaRPr lang="en-CA" dirty="0"/>
          </a:p>
          <a:p>
            <a:r>
              <a:rPr lang="en-CA" dirty="0"/>
              <a:t>The topics I’ll be covering are listed here and I hope many of your questions will be answered as we go through the presentation. </a:t>
            </a:r>
          </a:p>
          <a:p>
            <a:endParaRPr lang="en-CA" dirty="0"/>
          </a:p>
          <a:p>
            <a:r>
              <a:rPr lang="en-CA" dirty="0"/>
              <a:t>Please also note, as David mentioned, that we’ll have time for some questions at the end of the presentation and for those that we can’t get to today, we will definitely either include them in our frequently asked questions section of our website, which is a very popular section. Or we will get to them in further webinars in the coming months. We’ll also respond to you directly if possible </a:t>
            </a:r>
            <a:endParaRPr lang="en-US" dirty="0"/>
          </a:p>
        </p:txBody>
      </p:sp>
      <p:sp>
        <p:nvSpPr>
          <p:cNvPr id="4" name="Slide Number Placeholder 3"/>
          <p:cNvSpPr>
            <a:spLocks noGrp="1"/>
          </p:cNvSpPr>
          <p:nvPr>
            <p:ph type="sldNum" sz="quarter" idx="5"/>
          </p:nvPr>
        </p:nvSpPr>
        <p:spPr/>
        <p:txBody>
          <a:bodyPr/>
          <a:lstStyle/>
          <a:p>
            <a:fld id="{233035CA-B315-6246-B48C-6CF1DD7DC0D7}" type="slidenum">
              <a:rPr lang="en-US" smtClean="0"/>
              <a:t>6</a:t>
            </a:fld>
            <a:endParaRPr lang="en-US"/>
          </a:p>
        </p:txBody>
      </p:sp>
    </p:spTree>
    <p:extLst>
      <p:ext uri="{BB962C8B-B14F-4D97-AF65-F5344CB8AC3E}">
        <p14:creationId xmlns:p14="http://schemas.microsoft.com/office/powerpoint/2010/main" val="2660783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 the financial front, we just closed a $5 million financing which was fully subscribed with US institutional investors. The result of this is that our balance sheet is strong and we have just over $6 million in operational capital today.
</a:t>
            </a:r>
          </a:p>
          <a:p>
            <a:r>
              <a:rPr lang="en-CA" dirty="0"/>
              <a:t>This financing was especially important as we’ve launched our phase 2 demonstration system build with National Compressed Air. With that project underway, we will start spending real dollars building these demonstration systems, with the intention to have a number of them in the field early in 2022 for high profile demonstration programs. </a:t>
            </a:r>
          </a:p>
          <a:p>
            <a:endParaRPr lang="en-CA" dirty="0"/>
          </a:p>
          <a:p>
            <a:r>
              <a:rPr lang="en-CA" dirty="0"/>
              <a:t>We were also very fortunate to have had strong performance in the stock which resulted in close to $1 million worth of warrants being exercised over the first two of quarters of 2021.</a:t>
            </a:r>
            <a:endParaRPr lang="en-US" dirty="0"/>
          </a:p>
        </p:txBody>
      </p:sp>
      <p:sp>
        <p:nvSpPr>
          <p:cNvPr id="4" name="Slide Number Placeholder 3"/>
          <p:cNvSpPr>
            <a:spLocks noGrp="1"/>
          </p:cNvSpPr>
          <p:nvPr>
            <p:ph type="sldNum" sz="quarter" idx="5"/>
          </p:nvPr>
        </p:nvSpPr>
        <p:spPr/>
        <p:txBody>
          <a:bodyPr/>
          <a:lstStyle/>
          <a:p>
            <a:fld id="{233035CA-B315-6246-B48C-6CF1DD7DC0D7}" type="slidenum">
              <a:rPr lang="en-US" smtClean="0"/>
              <a:t>7</a:t>
            </a:fld>
            <a:endParaRPr lang="en-US"/>
          </a:p>
        </p:txBody>
      </p:sp>
    </p:spTree>
    <p:extLst>
      <p:ext uri="{BB962C8B-B14F-4D97-AF65-F5344CB8AC3E}">
        <p14:creationId xmlns:p14="http://schemas.microsoft.com/office/powerpoint/2010/main" val="2526150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 the intellectual property front, we filed a key provisional patent on June 8</a:t>
            </a:r>
            <a:r>
              <a:rPr lang="en-CA" baseline="30000" dirty="0"/>
              <a:t>th</a:t>
            </a:r>
            <a:r>
              <a:rPr lang="en-CA" dirty="0"/>
              <a:t> of this year . </a:t>
            </a:r>
          </a:p>
          <a:p>
            <a:endParaRPr lang="en-CA" dirty="0"/>
          </a:p>
          <a:p>
            <a:r>
              <a:rPr lang="en-CA" dirty="0"/>
              <a:t>This patent provides for the core protection of our underlying systems and processes. And it also broadens our intellectual property scope with many enhancements to the core technology which will result in further discrete patent protection. We will announce those filings as they develop in the coming months. </a:t>
            </a:r>
          </a:p>
        </p:txBody>
      </p:sp>
      <p:sp>
        <p:nvSpPr>
          <p:cNvPr id="4" name="Slide Number Placeholder 3"/>
          <p:cNvSpPr>
            <a:spLocks noGrp="1"/>
          </p:cNvSpPr>
          <p:nvPr>
            <p:ph type="sldNum" sz="quarter" idx="5"/>
          </p:nvPr>
        </p:nvSpPr>
        <p:spPr/>
        <p:txBody>
          <a:bodyPr/>
          <a:lstStyle/>
          <a:p>
            <a:fld id="{233035CA-B315-6246-B48C-6CF1DD7DC0D7}" type="slidenum">
              <a:rPr lang="en-US" smtClean="0"/>
              <a:t>8</a:t>
            </a:fld>
            <a:endParaRPr lang="en-US"/>
          </a:p>
        </p:txBody>
      </p:sp>
    </p:spTree>
    <p:extLst>
      <p:ext uri="{BB962C8B-B14F-4D97-AF65-F5344CB8AC3E}">
        <p14:creationId xmlns:p14="http://schemas.microsoft.com/office/powerpoint/2010/main" val="836597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are incredibly pleased with how the team is evolving and I feel very positive that the group we’re assembling HAS all the necessary requisite skills to deliver on our ambitious business plan.</a:t>
            </a:r>
          </a:p>
          <a:p>
            <a:endParaRPr lang="en-CA" dirty="0"/>
          </a:p>
          <a:p>
            <a:r>
              <a:rPr lang="en-CA" dirty="0"/>
              <a:t>Most of you will be familiar with Dr. Ibrahim Dincer and his team’s foundational contribution to the scalable and modular carbon-free ammonia systems we are developing today.
A couple of days ago, we announced that Andre Mech was joining us to provide strategic guidance on carbon credit and emissions targets on a global scale. His counsel will help us formulate our sector and geographic focus going forward. Andre has already proven to be an incredibly valuable resource for us.</a:t>
            </a:r>
          </a:p>
          <a:p>
            <a:endParaRPr lang="en-CA" dirty="0"/>
          </a:p>
          <a:p>
            <a:r>
              <a:rPr lang="en-CA" dirty="0"/>
              <a:t>We’ve also been adding some critical consultants related to investor and public relations. And we are also happy to announce that the Sussex group has joined our consulting team focussed on helping us navigate the complex waters of government relations. As you can all imagine, the importance of having government support at every level for our work will help create not only awareness of our solutions, but we expect that meaningful government support will also provide regulatory legitimacy and a shift towards our carbon-free solutions being adopted first and foremost in Canada but, by extension, with government entities around the world. </a:t>
            </a:r>
          </a:p>
          <a:p>
            <a:endParaRPr lang="en-CA" dirty="0"/>
          </a:p>
          <a:p>
            <a:r>
              <a:rPr lang="en-CA" dirty="0"/>
              <a:t>And as our team continues to grow we will keep all of you up to speed on our new hires and consulting relationships. We’re moving carefully to ensure that we have the best integrated team possible.
           </a:t>
            </a:r>
            <a:endParaRPr lang="en-US" dirty="0"/>
          </a:p>
        </p:txBody>
      </p:sp>
      <p:sp>
        <p:nvSpPr>
          <p:cNvPr id="4" name="Slide Number Placeholder 3"/>
          <p:cNvSpPr>
            <a:spLocks noGrp="1"/>
          </p:cNvSpPr>
          <p:nvPr>
            <p:ph type="sldNum" sz="quarter" idx="5"/>
          </p:nvPr>
        </p:nvSpPr>
        <p:spPr/>
        <p:txBody>
          <a:bodyPr/>
          <a:lstStyle/>
          <a:p>
            <a:fld id="{233035CA-B315-6246-B48C-6CF1DD7DC0D7}" type="slidenum">
              <a:rPr lang="en-US" smtClean="0"/>
              <a:t>9</a:t>
            </a:fld>
            <a:endParaRPr lang="en-US"/>
          </a:p>
        </p:txBody>
      </p:sp>
    </p:spTree>
    <p:extLst>
      <p:ext uri="{BB962C8B-B14F-4D97-AF65-F5344CB8AC3E}">
        <p14:creationId xmlns:p14="http://schemas.microsoft.com/office/powerpoint/2010/main" val="1427748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And with the combination of our various consultants and the major provisional patent that was filed in </a:t>
            </a:r>
            <a:r>
              <a:rPr lang="en-CA" b="0" dirty="0"/>
              <a:t>June</a:t>
            </a:r>
            <a:r>
              <a:rPr lang="en-CA" dirty="0"/>
              <a:t>, we our spending a serious amount of strategic planning time looking at complementary technologies that will support and expand our core carbon-free ammonia offering.
Our intention over the next couple of years is to invest in and commercialize a range of technologies that will allow for the modular and scalable application of sustainable energy solutions built around  Ammonia and Hydrogen technologies and related applications.         </a:t>
            </a:r>
            <a:endParaRPr lang="en-US" dirty="0"/>
          </a:p>
        </p:txBody>
      </p:sp>
      <p:sp>
        <p:nvSpPr>
          <p:cNvPr id="4" name="Slide Number Placeholder 3"/>
          <p:cNvSpPr>
            <a:spLocks noGrp="1"/>
          </p:cNvSpPr>
          <p:nvPr>
            <p:ph type="sldNum" sz="quarter" idx="5"/>
          </p:nvPr>
        </p:nvSpPr>
        <p:spPr/>
        <p:txBody>
          <a:bodyPr/>
          <a:lstStyle/>
          <a:p>
            <a:fld id="{233035CA-B315-6246-B48C-6CF1DD7DC0D7}" type="slidenum">
              <a:rPr lang="en-US" smtClean="0"/>
              <a:t>10</a:t>
            </a:fld>
            <a:endParaRPr lang="en-US"/>
          </a:p>
        </p:txBody>
      </p:sp>
    </p:spTree>
    <p:extLst>
      <p:ext uri="{BB962C8B-B14F-4D97-AF65-F5344CB8AC3E}">
        <p14:creationId xmlns:p14="http://schemas.microsoft.com/office/powerpoint/2010/main" val="3319506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284C2-3EC5-164C-95F7-96679A630EA4}"/>
              </a:ext>
            </a:extLst>
          </p:cNvPr>
          <p:cNvSpPr>
            <a:spLocks noGrp="1"/>
          </p:cNvSpPr>
          <p:nvPr>
            <p:ph type="ctrTitle"/>
          </p:nvPr>
        </p:nvSpPr>
        <p:spPr>
          <a:xfrm>
            <a:off x="1524000" y="4169044"/>
            <a:ext cx="9144000" cy="1006475"/>
          </a:xfrm>
        </p:spPr>
        <p:txBody>
          <a:bodyPr anchor="b">
            <a:normAutofit/>
          </a:bodyPr>
          <a:lstStyle>
            <a:lvl1pPr algn="ctr">
              <a:defRPr sz="4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4FF57442-230B-CD45-8F92-5073DBBBC5C1}"/>
              </a:ext>
            </a:extLst>
          </p:cNvPr>
          <p:cNvSpPr>
            <a:spLocks noGrp="1"/>
          </p:cNvSpPr>
          <p:nvPr>
            <p:ph type="subTitle" idx="1"/>
          </p:nvPr>
        </p:nvSpPr>
        <p:spPr>
          <a:xfrm>
            <a:off x="1524000" y="5314654"/>
            <a:ext cx="9144000" cy="799481"/>
          </a:xfrm>
        </p:spPr>
        <p:txBody>
          <a:bodyPr/>
          <a:lstStyle>
            <a:lvl1pPr marL="0" indent="0" algn="ctr">
              <a:buNone/>
              <a:defRPr sz="2400" b="1">
                <a:solidFill>
                  <a:schemeClr val="accent1">
                    <a:lumMod val="7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3050EAB-748D-A94F-B2F8-2C7CC6B66384}"/>
              </a:ext>
            </a:extLst>
          </p:cNvPr>
          <p:cNvSpPr>
            <a:spLocks noGrp="1"/>
          </p:cNvSpPr>
          <p:nvPr>
            <p:ph type="dt" sz="half" idx="10"/>
          </p:nvPr>
        </p:nvSpPr>
        <p:spPr>
          <a:xfrm>
            <a:off x="838200" y="6356350"/>
            <a:ext cx="2743200" cy="365125"/>
          </a:xfrm>
          <a:prstGeom prst="rect">
            <a:avLst/>
          </a:prstGeom>
        </p:spPr>
        <p:txBody>
          <a:bodyPr/>
          <a:lstStyle/>
          <a:p>
            <a:fld id="{DCA970EF-2984-DB41-879B-BFAD24C1681E}" type="datetimeFigureOut">
              <a:rPr lang="en-US" smtClean="0"/>
              <a:t>11/3/2021</a:t>
            </a:fld>
            <a:endParaRPr lang="en-US"/>
          </a:p>
        </p:txBody>
      </p:sp>
      <p:sp>
        <p:nvSpPr>
          <p:cNvPr id="5" name="Footer Placeholder 4">
            <a:extLst>
              <a:ext uri="{FF2B5EF4-FFF2-40B4-BE49-F238E27FC236}">
                <a16:creationId xmlns:a16="http://schemas.microsoft.com/office/drawing/2014/main" id="{3127A79B-6A59-334D-8F58-6D8F9367BB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755BC0-A68E-024B-8134-B03ACEF91BDC}"/>
              </a:ext>
            </a:extLst>
          </p:cNvPr>
          <p:cNvSpPr>
            <a:spLocks noGrp="1"/>
          </p:cNvSpPr>
          <p:nvPr>
            <p:ph type="sldNum" sz="quarter" idx="12"/>
          </p:nvPr>
        </p:nvSpPr>
        <p:spPr>
          <a:xfrm>
            <a:off x="8610600" y="6356350"/>
            <a:ext cx="2743200" cy="365125"/>
          </a:xfrm>
          <a:prstGeom prst="rect">
            <a:avLst/>
          </a:prstGeom>
        </p:spPr>
        <p:txBody>
          <a:bodyPr/>
          <a:lstStyle/>
          <a:p>
            <a:fld id="{09AD4D50-D1B1-AA45-884B-BE26F47D2654}" type="slidenum">
              <a:rPr lang="en-US" smtClean="0"/>
              <a:t>‹#›</a:t>
            </a:fld>
            <a:endParaRPr lang="en-US"/>
          </a:p>
        </p:txBody>
      </p:sp>
    </p:spTree>
    <p:extLst>
      <p:ext uri="{BB962C8B-B14F-4D97-AF65-F5344CB8AC3E}">
        <p14:creationId xmlns:p14="http://schemas.microsoft.com/office/powerpoint/2010/main" val="1139643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E3A3A-DF0A-B047-A129-1FE034E31E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776E93-7330-EF4C-8BC9-0121A43BD8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8B0F48-F0A8-F24B-8671-576290EB9D4E}"/>
              </a:ext>
            </a:extLst>
          </p:cNvPr>
          <p:cNvSpPr>
            <a:spLocks noGrp="1"/>
          </p:cNvSpPr>
          <p:nvPr>
            <p:ph type="dt" sz="half" idx="10"/>
          </p:nvPr>
        </p:nvSpPr>
        <p:spPr>
          <a:xfrm>
            <a:off x="838200" y="6356350"/>
            <a:ext cx="2743200" cy="365125"/>
          </a:xfrm>
          <a:prstGeom prst="rect">
            <a:avLst/>
          </a:prstGeom>
        </p:spPr>
        <p:txBody>
          <a:bodyPr/>
          <a:lstStyle/>
          <a:p>
            <a:fld id="{DCA970EF-2984-DB41-879B-BFAD24C1681E}" type="datetimeFigureOut">
              <a:rPr lang="en-US" smtClean="0"/>
              <a:t>11/3/2021</a:t>
            </a:fld>
            <a:endParaRPr lang="en-US"/>
          </a:p>
        </p:txBody>
      </p:sp>
      <p:sp>
        <p:nvSpPr>
          <p:cNvPr id="5" name="Footer Placeholder 4">
            <a:extLst>
              <a:ext uri="{FF2B5EF4-FFF2-40B4-BE49-F238E27FC236}">
                <a16:creationId xmlns:a16="http://schemas.microsoft.com/office/drawing/2014/main" id="{19E25B42-CB37-A347-B19F-6E41F9A688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39FCBC5-E7E5-1040-85DA-3F8EBD450BC6}"/>
              </a:ext>
            </a:extLst>
          </p:cNvPr>
          <p:cNvSpPr>
            <a:spLocks noGrp="1"/>
          </p:cNvSpPr>
          <p:nvPr>
            <p:ph type="sldNum" sz="quarter" idx="12"/>
          </p:nvPr>
        </p:nvSpPr>
        <p:spPr>
          <a:xfrm>
            <a:off x="8610600" y="6356350"/>
            <a:ext cx="2743200" cy="365125"/>
          </a:xfrm>
          <a:prstGeom prst="rect">
            <a:avLst/>
          </a:prstGeom>
        </p:spPr>
        <p:txBody>
          <a:bodyPr/>
          <a:lstStyle/>
          <a:p>
            <a:fld id="{09AD4D50-D1B1-AA45-884B-BE26F47D2654}" type="slidenum">
              <a:rPr lang="en-US" smtClean="0"/>
              <a:t>‹#›</a:t>
            </a:fld>
            <a:endParaRPr lang="en-US"/>
          </a:p>
        </p:txBody>
      </p:sp>
    </p:spTree>
    <p:extLst>
      <p:ext uri="{BB962C8B-B14F-4D97-AF65-F5344CB8AC3E}">
        <p14:creationId xmlns:p14="http://schemas.microsoft.com/office/powerpoint/2010/main" val="2978424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02EF44-AD9C-1C49-9927-A1C99C7C5E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77A70E-2BAE-5D4D-BC0A-7F2AC99CEB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8A4C4-A721-8349-A986-D382385DB5BA}"/>
              </a:ext>
            </a:extLst>
          </p:cNvPr>
          <p:cNvSpPr>
            <a:spLocks noGrp="1"/>
          </p:cNvSpPr>
          <p:nvPr>
            <p:ph type="dt" sz="half" idx="10"/>
          </p:nvPr>
        </p:nvSpPr>
        <p:spPr>
          <a:xfrm>
            <a:off x="838200" y="6356350"/>
            <a:ext cx="2743200" cy="365125"/>
          </a:xfrm>
          <a:prstGeom prst="rect">
            <a:avLst/>
          </a:prstGeom>
        </p:spPr>
        <p:txBody>
          <a:bodyPr/>
          <a:lstStyle/>
          <a:p>
            <a:fld id="{DCA970EF-2984-DB41-879B-BFAD24C1681E}" type="datetimeFigureOut">
              <a:rPr lang="en-US" smtClean="0"/>
              <a:t>11/3/2021</a:t>
            </a:fld>
            <a:endParaRPr lang="en-US"/>
          </a:p>
        </p:txBody>
      </p:sp>
      <p:sp>
        <p:nvSpPr>
          <p:cNvPr id="5" name="Footer Placeholder 4">
            <a:extLst>
              <a:ext uri="{FF2B5EF4-FFF2-40B4-BE49-F238E27FC236}">
                <a16:creationId xmlns:a16="http://schemas.microsoft.com/office/drawing/2014/main" id="{A87370CA-9DF1-3B4A-A672-EFA524DBF1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39814B-E841-3D4F-8EF7-684FDF742C82}"/>
              </a:ext>
            </a:extLst>
          </p:cNvPr>
          <p:cNvSpPr>
            <a:spLocks noGrp="1"/>
          </p:cNvSpPr>
          <p:nvPr>
            <p:ph type="sldNum" sz="quarter" idx="12"/>
          </p:nvPr>
        </p:nvSpPr>
        <p:spPr>
          <a:xfrm>
            <a:off x="8610600" y="6356350"/>
            <a:ext cx="2743200" cy="365125"/>
          </a:xfrm>
          <a:prstGeom prst="rect">
            <a:avLst/>
          </a:prstGeom>
        </p:spPr>
        <p:txBody>
          <a:bodyPr/>
          <a:lstStyle/>
          <a:p>
            <a:fld id="{09AD4D50-D1B1-AA45-884B-BE26F47D2654}" type="slidenum">
              <a:rPr lang="en-US" smtClean="0"/>
              <a:t>‹#›</a:t>
            </a:fld>
            <a:endParaRPr lang="en-US"/>
          </a:p>
        </p:txBody>
      </p:sp>
    </p:spTree>
    <p:extLst>
      <p:ext uri="{BB962C8B-B14F-4D97-AF65-F5344CB8AC3E}">
        <p14:creationId xmlns:p14="http://schemas.microsoft.com/office/powerpoint/2010/main" val="1347601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799FF-E092-1441-932C-74BBEBAEB2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7B7318-402D-5F41-A1AB-AC0417B49697}"/>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0519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C7994-3F0F-E64E-A0CA-12DB7620DD59}"/>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368491E0-5696-0E4C-BF4F-CB8B7F1600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C9B3091-FDCE-7448-944C-E87DF5E1BFE7}"/>
              </a:ext>
            </a:extLst>
          </p:cNvPr>
          <p:cNvSpPr>
            <a:spLocks noGrp="1"/>
          </p:cNvSpPr>
          <p:nvPr>
            <p:ph type="dt" sz="half" idx="10"/>
          </p:nvPr>
        </p:nvSpPr>
        <p:spPr>
          <a:xfrm>
            <a:off x="838200" y="6356350"/>
            <a:ext cx="2743200" cy="365125"/>
          </a:xfrm>
          <a:prstGeom prst="rect">
            <a:avLst/>
          </a:prstGeom>
        </p:spPr>
        <p:txBody>
          <a:bodyPr/>
          <a:lstStyle/>
          <a:p>
            <a:fld id="{DCA970EF-2984-DB41-879B-BFAD24C1681E}" type="datetimeFigureOut">
              <a:rPr lang="en-US" smtClean="0"/>
              <a:t>11/3/2021</a:t>
            </a:fld>
            <a:endParaRPr lang="en-US"/>
          </a:p>
        </p:txBody>
      </p:sp>
      <p:sp>
        <p:nvSpPr>
          <p:cNvPr id="5" name="Footer Placeholder 4">
            <a:extLst>
              <a:ext uri="{FF2B5EF4-FFF2-40B4-BE49-F238E27FC236}">
                <a16:creationId xmlns:a16="http://schemas.microsoft.com/office/drawing/2014/main" id="{64394170-4FA5-5045-968B-D4FB9C1ACE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89CF1C-33EA-9E43-B3BD-5D958B9719DF}"/>
              </a:ext>
            </a:extLst>
          </p:cNvPr>
          <p:cNvSpPr>
            <a:spLocks noGrp="1"/>
          </p:cNvSpPr>
          <p:nvPr>
            <p:ph type="sldNum" sz="quarter" idx="12"/>
          </p:nvPr>
        </p:nvSpPr>
        <p:spPr>
          <a:xfrm>
            <a:off x="8610600" y="6356350"/>
            <a:ext cx="2743200" cy="365125"/>
          </a:xfrm>
          <a:prstGeom prst="rect">
            <a:avLst/>
          </a:prstGeom>
        </p:spPr>
        <p:txBody>
          <a:bodyPr/>
          <a:lstStyle/>
          <a:p>
            <a:fld id="{09AD4D50-D1B1-AA45-884B-BE26F47D2654}" type="slidenum">
              <a:rPr lang="en-US" smtClean="0"/>
              <a:t>‹#›</a:t>
            </a:fld>
            <a:endParaRPr lang="en-US" dirty="0"/>
          </a:p>
        </p:txBody>
      </p:sp>
    </p:spTree>
    <p:extLst>
      <p:ext uri="{BB962C8B-B14F-4D97-AF65-F5344CB8AC3E}">
        <p14:creationId xmlns:p14="http://schemas.microsoft.com/office/powerpoint/2010/main" val="4218178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CB13F7-F15D-1A4B-8F4C-043549AFCBB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B979EA3-42E7-5C4E-898D-747D0C495D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A83566-E804-A143-AECE-00DD90AB0B7D}"/>
              </a:ext>
            </a:extLst>
          </p:cNvPr>
          <p:cNvSpPr>
            <a:spLocks noGrp="1"/>
          </p:cNvSpPr>
          <p:nvPr>
            <p:ph type="dt" sz="half" idx="10"/>
          </p:nvPr>
        </p:nvSpPr>
        <p:spPr>
          <a:xfrm>
            <a:off x="838200" y="6356350"/>
            <a:ext cx="2743200" cy="365125"/>
          </a:xfrm>
          <a:prstGeom prst="rect">
            <a:avLst/>
          </a:prstGeom>
        </p:spPr>
        <p:txBody>
          <a:bodyPr/>
          <a:lstStyle/>
          <a:p>
            <a:fld id="{DCA970EF-2984-DB41-879B-BFAD24C1681E}" type="datetimeFigureOut">
              <a:rPr lang="en-US" smtClean="0"/>
              <a:t>11/3/2021</a:t>
            </a:fld>
            <a:endParaRPr lang="en-US"/>
          </a:p>
        </p:txBody>
      </p:sp>
      <p:sp>
        <p:nvSpPr>
          <p:cNvPr id="6" name="Footer Placeholder 5">
            <a:extLst>
              <a:ext uri="{FF2B5EF4-FFF2-40B4-BE49-F238E27FC236}">
                <a16:creationId xmlns:a16="http://schemas.microsoft.com/office/drawing/2014/main" id="{C033EF0F-19A7-524D-A12C-5D16B50015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82B94F-2347-BD47-BFFE-F81EB0868073}"/>
              </a:ext>
            </a:extLst>
          </p:cNvPr>
          <p:cNvSpPr>
            <a:spLocks noGrp="1"/>
          </p:cNvSpPr>
          <p:nvPr>
            <p:ph type="sldNum" sz="quarter" idx="12"/>
          </p:nvPr>
        </p:nvSpPr>
        <p:spPr>
          <a:xfrm>
            <a:off x="8610600" y="6356350"/>
            <a:ext cx="2743200" cy="365125"/>
          </a:xfrm>
          <a:prstGeom prst="rect">
            <a:avLst/>
          </a:prstGeom>
        </p:spPr>
        <p:txBody>
          <a:bodyPr/>
          <a:lstStyle/>
          <a:p>
            <a:fld id="{09AD4D50-D1B1-AA45-884B-BE26F47D2654}" type="slidenum">
              <a:rPr lang="en-US" smtClean="0"/>
              <a:t>‹#›</a:t>
            </a:fld>
            <a:endParaRPr lang="en-US"/>
          </a:p>
        </p:txBody>
      </p:sp>
      <p:sp>
        <p:nvSpPr>
          <p:cNvPr id="8" name="Title 7">
            <a:extLst>
              <a:ext uri="{FF2B5EF4-FFF2-40B4-BE49-F238E27FC236}">
                <a16:creationId xmlns:a16="http://schemas.microsoft.com/office/drawing/2014/main" id="{4A6CB063-7BE1-0A4D-813A-0A96C1A2D26C}"/>
              </a:ext>
            </a:extLst>
          </p:cNvPr>
          <p:cNvSpPr>
            <a:spLocks noGrp="1"/>
          </p:cNvSpPr>
          <p:nvPr>
            <p:ph type="title"/>
          </p:nvPr>
        </p:nvSpPr>
        <p:spPr>
          <a:xfrm>
            <a:off x="838200" y="365125"/>
            <a:ext cx="10515600" cy="1325563"/>
          </a:xfrm>
        </p:spPr>
        <p:txBody>
          <a:bodyPr/>
          <a:lstStyle/>
          <a:p>
            <a:r>
              <a:rPr lang="en-US"/>
              <a:t>Click to edit Master title style</a:t>
            </a:r>
          </a:p>
        </p:txBody>
      </p:sp>
    </p:spTree>
    <p:extLst>
      <p:ext uri="{BB962C8B-B14F-4D97-AF65-F5344CB8AC3E}">
        <p14:creationId xmlns:p14="http://schemas.microsoft.com/office/powerpoint/2010/main" val="3241095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31C6B-31FC-434F-BE1B-C1FD2CB299D9}"/>
              </a:ext>
            </a:extLst>
          </p:cNvPr>
          <p:cNvSpPr>
            <a:spLocks noGrp="1"/>
          </p:cNvSpPr>
          <p:nvPr>
            <p:ph type="title"/>
          </p:nvPr>
        </p:nvSpPr>
        <p:spPr>
          <a:xfrm>
            <a:off x="2495225" y="272256"/>
            <a:ext cx="8984147"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876083-E0B0-8941-A910-A82B627976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1E76E4-7439-2C49-96EF-C6F05A0363C3}"/>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23B44B5-968D-AA43-ADD1-E578A8D684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33D89C-247A-8C40-AD87-25F069778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2B9321-0604-FF47-9273-1C9F33BE8446}"/>
              </a:ext>
            </a:extLst>
          </p:cNvPr>
          <p:cNvSpPr>
            <a:spLocks noGrp="1"/>
          </p:cNvSpPr>
          <p:nvPr>
            <p:ph type="dt" sz="half" idx="10"/>
          </p:nvPr>
        </p:nvSpPr>
        <p:spPr>
          <a:xfrm>
            <a:off x="838200" y="6356350"/>
            <a:ext cx="2743200" cy="365125"/>
          </a:xfrm>
          <a:prstGeom prst="rect">
            <a:avLst/>
          </a:prstGeom>
        </p:spPr>
        <p:txBody>
          <a:bodyPr/>
          <a:lstStyle/>
          <a:p>
            <a:fld id="{DCA970EF-2984-DB41-879B-BFAD24C1681E}" type="datetimeFigureOut">
              <a:rPr lang="en-US" smtClean="0"/>
              <a:t>11/3/2021</a:t>
            </a:fld>
            <a:endParaRPr lang="en-US"/>
          </a:p>
        </p:txBody>
      </p:sp>
      <p:sp>
        <p:nvSpPr>
          <p:cNvPr id="8" name="Footer Placeholder 7">
            <a:extLst>
              <a:ext uri="{FF2B5EF4-FFF2-40B4-BE49-F238E27FC236}">
                <a16:creationId xmlns:a16="http://schemas.microsoft.com/office/drawing/2014/main" id="{007984BA-E225-C64C-81A7-B9DE07CFA9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999EB04-4FFE-4F4F-A213-550BE87B17EF}"/>
              </a:ext>
            </a:extLst>
          </p:cNvPr>
          <p:cNvSpPr>
            <a:spLocks noGrp="1"/>
          </p:cNvSpPr>
          <p:nvPr>
            <p:ph type="sldNum" sz="quarter" idx="12"/>
          </p:nvPr>
        </p:nvSpPr>
        <p:spPr>
          <a:xfrm>
            <a:off x="8610600" y="6356350"/>
            <a:ext cx="2743200" cy="365125"/>
          </a:xfrm>
          <a:prstGeom prst="rect">
            <a:avLst/>
          </a:prstGeom>
        </p:spPr>
        <p:txBody>
          <a:bodyPr/>
          <a:lstStyle/>
          <a:p>
            <a:fld id="{09AD4D50-D1B1-AA45-884B-BE26F47D2654}" type="slidenum">
              <a:rPr lang="en-US" smtClean="0"/>
              <a:t>‹#›</a:t>
            </a:fld>
            <a:endParaRPr lang="en-US"/>
          </a:p>
        </p:txBody>
      </p:sp>
    </p:spTree>
    <p:extLst>
      <p:ext uri="{BB962C8B-B14F-4D97-AF65-F5344CB8AC3E}">
        <p14:creationId xmlns:p14="http://schemas.microsoft.com/office/powerpoint/2010/main" val="434507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21408-81E4-6949-B0E1-5992D82BB0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A635C7-8E47-704A-8155-5A4F3E6B81F5}"/>
              </a:ext>
            </a:extLst>
          </p:cNvPr>
          <p:cNvSpPr>
            <a:spLocks noGrp="1"/>
          </p:cNvSpPr>
          <p:nvPr>
            <p:ph type="dt" sz="half" idx="10"/>
          </p:nvPr>
        </p:nvSpPr>
        <p:spPr>
          <a:xfrm>
            <a:off x="838200" y="6356350"/>
            <a:ext cx="2743200" cy="365125"/>
          </a:xfrm>
          <a:prstGeom prst="rect">
            <a:avLst/>
          </a:prstGeom>
        </p:spPr>
        <p:txBody>
          <a:bodyPr/>
          <a:lstStyle/>
          <a:p>
            <a:fld id="{DCA970EF-2984-DB41-879B-BFAD24C1681E}" type="datetimeFigureOut">
              <a:rPr lang="en-US" smtClean="0"/>
              <a:t>11/3/2021</a:t>
            </a:fld>
            <a:endParaRPr lang="en-US"/>
          </a:p>
        </p:txBody>
      </p:sp>
      <p:sp>
        <p:nvSpPr>
          <p:cNvPr id="4" name="Footer Placeholder 3">
            <a:extLst>
              <a:ext uri="{FF2B5EF4-FFF2-40B4-BE49-F238E27FC236}">
                <a16:creationId xmlns:a16="http://schemas.microsoft.com/office/drawing/2014/main" id="{9E5BB81E-84E3-1D45-95E8-11FD5D010D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E6DADDA-0FDF-6E4C-8D82-0DDB3D4A888F}"/>
              </a:ext>
            </a:extLst>
          </p:cNvPr>
          <p:cNvSpPr>
            <a:spLocks noGrp="1"/>
          </p:cNvSpPr>
          <p:nvPr>
            <p:ph type="sldNum" sz="quarter" idx="12"/>
          </p:nvPr>
        </p:nvSpPr>
        <p:spPr>
          <a:xfrm>
            <a:off x="8610600" y="6356350"/>
            <a:ext cx="2743200" cy="365125"/>
          </a:xfrm>
          <a:prstGeom prst="rect">
            <a:avLst/>
          </a:prstGeom>
        </p:spPr>
        <p:txBody>
          <a:bodyPr/>
          <a:lstStyle/>
          <a:p>
            <a:fld id="{09AD4D50-D1B1-AA45-884B-BE26F47D2654}" type="slidenum">
              <a:rPr lang="en-US" smtClean="0"/>
              <a:t>‹#›</a:t>
            </a:fld>
            <a:endParaRPr lang="en-US"/>
          </a:p>
        </p:txBody>
      </p:sp>
    </p:spTree>
    <p:extLst>
      <p:ext uri="{BB962C8B-B14F-4D97-AF65-F5344CB8AC3E}">
        <p14:creationId xmlns:p14="http://schemas.microsoft.com/office/powerpoint/2010/main" val="4214194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80ED03-1CA3-5B48-8FD5-84EB3D9DB498}"/>
              </a:ext>
            </a:extLst>
          </p:cNvPr>
          <p:cNvSpPr>
            <a:spLocks noGrp="1"/>
          </p:cNvSpPr>
          <p:nvPr>
            <p:ph type="dt" sz="half" idx="10"/>
          </p:nvPr>
        </p:nvSpPr>
        <p:spPr>
          <a:xfrm>
            <a:off x="838200" y="6356350"/>
            <a:ext cx="2743200" cy="365125"/>
          </a:xfrm>
          <a:prstGeom prst="rect">
            <a:avLst/>
          </a:prstGeom>
        </p:spPr>
        <p:txBody>
          <a:bodyPr/>
          <a:lstStyle/>
          <a:p>
            <a:fld id="{DCA970EF-2984-DB41-879B-BFAD24C1681E}" type="datetimeFigureOut">
              <a:rPr lang="en-US" smtClean="0"/>
              <a:t>11/3/2021</a:t>
            </a:fld>
            <a:endParaRPr lang="en-US"/>
          </a:p>
        </p:txBody>
      </p:sp>
      <p:sp>
        <p:nvSpPr>
          <p:cNvPr id="3" name="Footer Placeholder 2">
            <a:extLst>
              <a:ext uri="{FF2B5EF4-FFF2-40B4-BE49-F238E27FC236}">
                <a16:creationId xmlns:a16="http://schemas.microsoft.com/office/drawing/2014/main" id="{E78F61AB-8D47-4A46-9FEE-31E91A8ACB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8A79D2-5878-5748-838C-490C47314B6A}"/>
              </a:ext>
            </a:extLst>
          </p:cNvPr>
          <p:cNvSpPr>
            <a:spLocks noGrp="1"/>
          </p:cNvSpPr>
          <p:nvPr>
            <p:ph type="sldNum" sz="quarter" idx="12"/>
          </p:nvPr>
        </p:nvSpPr>
        <p:spPr>
          <a:xfrm>
            <a:off x="8610600" y="6356350"/>
            <a:ext cx="2743200" cy="365125"/>
          </a:xfrm>
          <a:prstGeom prst="rect">
            <a:avLst/>
          </a:prstGeom>
        </p:spPr>
        <p:txBody>
          <a:bodyPr/>
          <a:lstStyle/>
          <a:p>
            <a:fld id="{09AD4D50-D1B1-AA45-884B-BE26F47D2654}" type="slidenum">
              <a:rPr lang="en-US" smtClean="0"/>
              <a:t>‹#›</a:t>
            </a:fld>
            <a:endParaRPr lang="en-US"/>
          </a:p>
        </p:txBody>
      </p:sp>
    </p:spTree>
    <p:extLst>
      <p:ext uri="{BB962C8B-B14F-4D97-AF65-F5344CB8AC3E}">
        <p14:creationId xmlns:p14="http://schemas.microsoft.com/office/powerpoint/2010/main" val="2549429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DD3A0-503A-D04C-8740-45CBE21561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EB7DF2-7C2B-654C-B8C8-8ABFD7EB5A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3123AB-5837-A44F-A953-E2E5647BC9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246A8F-FE9F-F24C-9621-C9471F25133D}"/>
              </a:ext>
            </a:extLst>
          </p:cNvPr>
          <p:cNvSpPr>
            <a:spLocks noGrp="1"/>
          </p:cNvSpPr>
          <p:nvPr>
            <p:ph type="dt" sz="half" idx="10"/>
          </p:nvPr>
        </p:nvSpPr>
        <p:spPr>
          <a:xfrm>
            <a:off x="838200" y="6356350"/>
            <a:ext cx="2743200" cy="365125"/>
          </a:xfrm>
          <a:prstGeom prst="rect">
            <a:avLst/>
          </a:prstGeom>
        </p:spPr>
        <p:txBody>
          <a:bodyPr/>
          <a:lstStyle/>
          <a:p>
            <a:fld id="{DCA970EF-2984-DB41-879B-BFAD24C1681E}" type="datetimeFigureOut">
              <a:rPr lang="en-US" smtClean="0"/>
              <a:t>11/3/2021</a:t>
            </a:fld>
            <a:endParaRPr lang="en-US"/>
          </a:p>
        </p:txBody>
      </p:sp>
      <p:sp>
        <p:nvSpPr>
          <p:cNvPr id="6" name="Footer Placeholder 5">
            <a:extLst>
              <a:ext uri="{FF2B5EF4-FFF2-40B4-BE49-F238E27FC236}">
                <a16:creationId xmlns:a16="http://schemas.microsoft.com/office/drawing/2014/main" id="{F5E09642-16D1-8040-A80F-58702D189A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135E3EE-188C-D744-B31D-ED2CD4297846}"/>
              </a:ext>
            </a:extLst>
          </p:cNvPr>
          <p:cNvSpPr>
            <a:spLocks noGrp="1"/>
          </p:cNvSpPr>
          <p:nvPr>
            <p:ph type="sldNum" sz="quarter" idx="12"/>
          </p:nvPr>
        </p:nvSpPr>
        <p:spPr>
          <a:xfrm>
            <a:off x="8610600" y="6356350"/>
            <a:ext cx="2743200" cy="365125"/>
          </a:xfrm>
          <a:prstGeom prst="rect">
            <a:avLst/>
          </a:prstGeom>
        </p:spPr>
        <p:txBody>
          <a:bodyPr/>
          <a:lstStyle/>
          <a:p>
            <a:fld id="{09AD4D50-D1B1-AA45-884B-BE26F47D2654}" type="slidenum">
              <a:rPr lang="en-US" smtClean="0"/>
              <a:t>‹#›</a:t>
            </a:fld>
            <a:endParaRPr lang="en-US"/>
          </a:p>
        </p:txBody>
      </p:sp>
    </p:spTree>
    <p:extLst>
      <p:ext uri="{BB962C8B-B14F-4D97-AF65-F5344CB8AC3E}">
        <p14:creationId xmlns:p14="http://schemas.microsoft.com/office/powerpoint/2010/main" val="2167543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0DC98-D7AE-4C44-91D4-B95D5FCB30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ADF30E-410F-6944-87DF-68A3186505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7481DC-20C8-DD4B-A3CA-6DE68A84C6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F76891-94D9-CE4F-A323-4E71E0015487}"/>
              </a:ext>
            </a:extLst>
          </p:cNvPr>
          <p:cNvSpPr>
            <a:spLocks noGrp="1"/>
          </p:cNvSpPr>
          <p:nvPr>
            <p:ph type="dt" sz="half" idx="10"/>
          </p:nvPr>
        </p:nvSpPr>
        <p:spPr>
          <a:xfrm>
            <a:off x="838200" y="6356350"/>
            <a:ext cx="2743200" cy="365125"/>
          </a:xfrm>
          <a:prstGeom prst="rect">
            <a:avLst/>
          </a:prstGeom>
        </p:spPr>
        <p:txBody>
          <a:bodyPr/>
          <a:lstStyle/>
          <a:p>
            <a:fld id="{DCA970EF-2984-DB41-879B-BFAD24C1681E}" type="datetimeFigureOut">
              <a:rPr lang="en-US" smtClean="0"/>
              <a:t>11/3/2021</a:t>
            </a:fld>
            <a:endParaRPr lang="en-US"/>
          </a:p>
        </p:txBody>
      </p:sp>
      <p:sp>
        <p:nvSpPr>
          <p:cNvPr id="6" name="Footer Placeholder 5">
            <a:extLst>
              <a:ext uri="{FF2B5EF4-FFF2-40B4-BE49-F238E27FC236}">
                <a16:creationId xmlns:a16="http://schemas.microsoft.com/office/drawing/2014/main" id="{856B8125-8585-9F47-AF56-749CBC3F16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CCA0959-8733-C34B-8059-35E65C064FC7}"/>
              </a:ext>
            </a:extLst>
          </p:cNvPr>
          <p:cNvSpPr>
            <a:spLocks noGrp="1"/>
          </p:cNvSpPr>
          <p:nvPr>
            <p:ph type="sldNum" sz="quarter" idx="12"/>
          </p:nvPr>
        </p:nvSpPr>
        <p:spPr>
          <a:xfrm>
            <a:off x="8610600" y="6356350"/>
            <a:ext cx="2743200" cy="365125"/>
          </a:xfrm>
          <a:prstGeom prst="rect">
            <a:avLst/>
          </a:prstGeom>
        </p:spPr>
        <p:txBody>
          <a:bodyPr/>
          <a:lstStyle/>
          <a:p>
            <a:fld id="{09AD4D50-D1B1-AA45-884B-BE26F47D2654}" type="slidenum">
              <a:rPr lang="en-US" smtClean="0"/>
              <a:t>‹#›</a:t>
            </a:fld>
            <a:endParaRPr lang="en-US"/>
          </a:p>
        </p:txBody>
      </p:sp>
    </p:spTree>
    <p:extLst>
      <p:ext uri="{BB962C8B-B14F-4D97-AF65-F5344CB8AC3E}">
        <p14:creationId xmlns:p14="http://schemas.microsoft.com/office/powerpoint/2010/main" val="477293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0F69FC-D1B7-0746-9287-10DB371B66A1}"/>
              </a:ext>
            </a:extLst>
          </p:cNvPr>
          <p:cNvSpPr>
            <a:spLocks noGrp="1"/>
          </p:cNvSpPr>
          <p:nvPr>
            <p:ph type="title"/>
          </p:nvPr>
        </p:nvSpPr>
        <p:spPr>
          <a:xfrm>
            <a:off x="316800" y="316800"/>
            <a:ext cx="4381200" cy="1324800"/>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39DB2419-D6FD-9A4A-90DA-EDCAD849D7F7}"/>
              </a:ext>
            </a:extLst>
          </p:cNvPr>
          <p:cNvSpPr>
            <a:spLocks noGrp="1"/>
          </p:cNvSpPr>
          <p:nvPr>
            <p:ph type="body" idx="1"/>
          </p:nvPr>
        </p:nvSpPr>
        <p:spPr>
          <a:xfrm>
            <a:off x="316800" y="1825200"/>
            <a:ext cx="4381200" cy="222102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Icon&#10;&#10;Description automatically generated">
            <a:extLst>
              <a:ext uri="{FF2B5EF4-FFF2-40B4-BE49-F238E27FC236}">
                <a16:creationId xmlns:a16="http://schemas.microsoft.com/office/drawing/2014/main" id="{6E0A506F-6284-1449-82A5-B11F05890238}"/>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84009" y="5944891"/>
            <a:ext cx="728566" cy="631424"/>
          </a:xfrm>
          <a:prstGeom prst="rect">
            <a:avLst/>
          </a:prstGeom>
        </p:spPr>
      </p:pic>
      <p:grpSp>
        <p:nvGrpSpPr>
          <p:cNvPr id="13" name="Group 12">
            <a:extLst>
              <a:ext uri="{FF2B5EF4-FFF2-40B4-BE49-F238E27FC236}">
                <a16:creationId xmlns:a16="http://schemas.microsoft.com/office/drawing/2014/main" id="{4CA2A706-72C2-594A-9D12-252FB4A509CC}"/>
              </a:ext>
            </a:extLst>
          </p:cNvPr>
          <p:cNvGrpSpPr/>
          <p:nvPr userDrawn="1"/>
        </p:nvGrpSpPr>
        <p:grpSpPr>
          <a:xfrm>
            <a:off x="1379784" y="6113161"/>
            <a:ext cx="3443676" cy="461665"/>
            <a:chOff x="8590218" y="6113161"/>
            <a:chExt cx="3443676" cy="461665"/>
          </a:xfrm>
        </p:grpSpPr>
        <p:sp>
          <p:nvSpPr>
            <p:cNvPr id="14" name="TextBox 13">
              <a:extLst>
                <a:ext uri="{FF2B5EF4-FFF2-40B4-BE49-F238E27FC236}">
                  <a16:creationId xmlns:a16="http://schemas.microsoft.com/office/drawing/2014/main" id="{12E8404A-F315-5647-87BC-AFA22F0DE721}"/>
                </a:ext>
              </a:extLst>
            </p:cNvPr>
            <p:cNvSpPr txBox="1"/>
            <p:nvPr/>
          </p:nvSpPr>
          <p:spPr>
            <a:xfrm>
              <a:off x="8590218" y="6113161"/>
              <a:ext cx="3443676" cy="46166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TSXV: NHHH  </a:t>
              </a:r>
              <a:r>
                <a:rPr lang="en-US" sz="2400" dirty="0">
                  <a:solidFill>
                    <a:srgbClr val="E50805"/>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OTCQB: NHHHF</a:t>
              </a:r>
            </a:p>
          </p:txBody>
        </p:sp>
        <p:sp>
          <p:nvSpPr>
            <p:cNvPr id="15" name="TextBox 14">
              <a:extLst>
                <a:ext uri="{FF2B5EF4-FFF2-40B4-BE49-F238E27FC236}">
                  <a16:creationId xmlns:a16="http://schemas.microsoft.com/office/drawing/2014/main" id="{FD4EDFE7-C341-4843-8829-234B074A4D95}"/>
                </a:ext>
              </a:extLst>
            </p:cNvPr>
            <p:cNvSpPr txBox="1"/>
            <p:nvPr/>
          </p:nvSpPr>
          <p:spPr>
            <a:xfrm>
              <a:off x="9910232" y="6193192"/>
              <a:ext cx="402168" cy="369332"/>
            </a:xfrm>
            <a:prstGeom prst="rect">
              <a:avLst/>
            </a:prstGeom>
            <a:noFill/>
          </p:spPr>
          <p:txBody>
            <a:bodyPr wrap="square" rtlCol="0">
              <a:spAutoFit/>
            </a:bodyPr>
            <a:lstStyle/>
            <a:p>
              <a:pPr algn="ctr"/>
              <a:r>
                <a:rPr lang="en-US" dirty="0">
                  <a:solidFill>
                    <a:srgbClr val="FF0000"/>
                  </a:solidFill>
                </a:rPr>
                <a:t>•</a:t>
              </a:r>
            </a:p>
          </p:txBody>
        </p:sp>
      </p:grpSp>
    </p:spTree>
    <p:extLst>
      <p:ext uri="{BB962C8B-B14F-4D97-AF65-F5344CB8AC3E}">
        <p14:creationId xmlns:p14="http://schemas.microsoft.com/office/powerpoint/2010/main" val="1318801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hyperlink" Target="https://www.marketwatch.com/press-release/global-green-ammonia-market-size-to-expand-at-54-of-cagr-by-2025-2021-07-05"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hyperlink" Target="http://www.sedar.com/"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7.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38.sv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1.png"/><Relationship Id="rId4" Type="http://schemas.openxmlformats.org/officeDocument/2006/relationships/image" Target="../media/image40.svg"/></Relationships>
</file>

<file path=ppt/slides/_rels/slide32.xml.rels><?xml version="1.0" encoding="UTF-8" standalone="yes"?>
<Relationships xmlns="http://schemas.openxmlformats.org/package/2006/relationships"><Relationship Id="rId8" Type="http://schemas.openxmlformats.org/officeDocument/2006/relationships/hyperlink" Target="https://www.globenewswire.com/Tracker?data=1gOLTBU63kPSwSgfoy9hQ9Eo9006scxIxAyoVFHVNJeK-JjRT4XY3W-lMBcuyhC5CUBRSiGsHvVM6jGp_W_YfdvjqPPfoAkev9Uo1GKPoyI=" TargetMode="External"/><Relationship Id="rId3" Type="http://schemas.openxmlformats.org/officeDocument/2006/relationships/image" Target="../media/image42.jpeg"/><Relationship Id="rId7" Type="http://schemas.openxmlformats.org/officeDocument/2006/relationships/hyperlink" Target="https://www.globenewswire.com/Tracker?data=YtlgNmxq65vdd1cs4YPz0p8wLoXC6OwoiUmNSXqN97otJNXjaDrYq0IZcUAVY_Sik7DIlPKVEBVk0f3AmhvmTmzeT9twTLXjRZeQ_gaTs1cU5PexbMVclTEev83OLM586a_70drAovKrFYTTZueKv9TTrNhKKBgTGNW9xAdPOG0="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hyperlink" Target="http://www.fuelpositive.com/" TargetMode="External"/><Relationship Id="rId5" Type="http://schemas.openxmlformats.org/officeDocument/2006/relationships/hyperlink" Target="mailto:investors@fuelpositive.com" TargetMode="External"/><Relationship Id="rId10" Type="http://schemas.openxmlformats.org/officeDocument/2006/relationships/hyperlink" Target="https://www.globenewswire.com/Tracker?data=7Ox-n5SO1dwNRat05o6PXjo3n_j7jvii3lvqrcPLVqn6Z9t3_LOTvIPNjREz7-HNryPy9weD64hdKMPEbPsrPUxQed91Un9nXFKumQPO9rkicbrEI6a1e6pUqu1S7pp5" TargetMode="External"/><Relationship Id="rId4" Type="http://schemas.openxmlformats.org/officeDocument/2006/relationships/image" Target="../media/image1.png"/><Relationship Id="rId9" Type="http://schemas.openxmlformats.org/officeDocument/2006/relationships/hyperlink" Target="https://www.globenewswire.com/Tracker?data=26R-Nkqgify0hUyylxALG78blWtLyAqkXT9yt7ee88IGoWi33WhzZ-hFPz9x9Ang81-wyGPUFi27Lxwe_uwshQ=="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outdoor, plant, poplar&#10;&#10;Description automatically generated">
            <a:extLst>
              <a:ext uri="{FF2B5EF4-FFF2-40B4-BE49-F238E27FC236}">
                <a16:creationId xmlns:a16="http://schemas.microsoft.com/office/drawing/2014/main" id="{0273302E-D2CA-0240-96D2-BA4C37AD9F43}"/>
              </a:ext>
            </a:extLst>
          </p:cNvPr>
          <p:cNvPicPr>
            <a:picLocks noChangeAspect="1"/>
          </p:cNvPicPr>
          <p:nvPr/>
        </p:nvPicPr>
        <p:blipFill>
          <a:blip r:embed="rId3"/>
          <a:stretch>
            <a:fillRect/>
          </a:stretch>
        </p:blipFill>
        <p:spPr>
          <a:xfrm>
            <a:off x="0" y="0"/>
            <a:ext cx="12192000" cy="4146339"/>
          </a:xfrm>
          <a:prstGeom prst="rect">
            <a:avLst/>
          </a:prstGeom>
        </p:spPr>
      </p:pic>
      <p:pic>
        <p:nvPicPr>
          <p:cNvPr id="6" name="Graphic 5">
            <a:extLst>
              <a:ext uri="{FF2B5EF4-FFF2-40B4-BE49-F238E27FC236}">
                <a16:creationId xmlns:a16="http://schemas.microsoft.com/office/drawing/2014/main" id="{5D6ACCEF-C279-6E4D-9593-761C6CDD1F7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1081" y="4347677"/>
            <a:ext cx="3251686" cy="2325757"/>
          </a:xfrm>
          <a:prstGeom prst="rect">
            <a:avLst/>
          </a:prstGeom>
        </p:spPr>
      </p:pic>
      <p:sp>
        <p:nvSpPr>
          <p:cNvPr id="2" name="Title 1">
            <a:extLst>
              <a:ext uri="{FF2B5EF4-FFF2-40B4-BE49-F238E27FC236}">
                <a16:creationId xmlns:a16="http://schemas.microsoft.com/office/drawing/2014/main" id="{820EF84A-2528-B547-A63E-EE46CA048440}"/>
              </a:ext>
            </a:extLst>
          </p:cNvPr>
          <p:cNvSpPr>
            <a:spLocks noGrp="1"/>
          </p:cNvSpPr>
          <p:nvPr>
            <p:ph type="title"/>
          </p:nvPr>
        </p:nvSpPr>
        <p:spPr>
          <a:xfrm>
            <a:off x="1795272" y="4282496"/>
            <a:ext cx="8536525" cy="1229117"/>
          </a:xfrm>
        </p:spPr>
        <p:txBody>
          <a:bodyPr>
            <a:normAutofit fontScale="9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CA" sz="4400" dirty="0"/>
              <a:t>Corporate Presentation </a:t>
            </a:r>
            <a:br>
              <a:rPr lang="en-CA" b="0" dirty="0"/>
            </a:br>
            <a:r>
              <a:rPr kumimoji="0" lang="en-US" sz="24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September 2021</a:t>
            </a:r>
            <a:br>
              <a:rPr kumimoji="0" lang="en-US" sz="24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br>
            <a:endParaRPr lang="en-US" sz="2700" dirty="0"/>
          </a:p>
        </p:txBody>
      </p:sp>
      <p:grpSp>
        <p:nvGrpSpPr>
          <p:cNvPr id="10" name="Group 9">
            <a:extLst>
              <a:ext uri="{FF2B5EF4-FFF2-40B4-BE49-F238E27FC236}">
                <a16:creationId xmlns:a16="http://schemas.microsoft.com/office/drawing/2014/main" id="{F419D50C-CCF3-054D-A8AF-A774F040DE86}"/>
              </a:ext>
            </a:extLst>
          </p:cNvPr>
          <p:cNvGrpSpPr/>
          <p:nvPr/>
        </p:nvGrpSpPr>
        <p:grpSpPr>
          <a:xfrm>
            <a:off x="8639234" y="6113161"/>
            <a:ext cx="3385126" cy="461665"/>
            <a:chOff x="8639234" y="6113161"/>
            <a:chExt cx="3385126" cy="461665"/>
          </a:xfrm>
        </p:grpSpPr>
        <p:sp>
          <p:nvSpPr>
            <p:cNvPr id="11" name="TextBox 10">
              <a:extLst>
                <a:ext uri="{FF2B5EF4-FFF2-40B4-BE49-F238E27FC236}">
                  <a16:creationId xmlns:a16="http://schemas.microsoft.com/office/drawing/2014/main" id="{723CD297-E983-8C4F-925C-BC9A628BACD3}"/>
                </a:ext>
              </a:extLst>
            </p:cNvPr>
            <p:cNvSpPr txBox="1"/>
            <p:nvPr/>
          </p:nvSpPr>
          <p:spPr>
            <a:xfrm>
              <a:off x="8639234" y="6113161"/>
              <a:ext cx="3385126" cy="46166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TSXV: NHHH  </a:t>
              </a:r>
              <a:r>
                <a:rPr lang="en-US" sz="2400" dirty="0">
                  <a:solidFill>
                    <a:srgbClr val="E50805"/>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OTCQB: NHHHF</a:t>
              </a:r>
            </a:p>
          </p:txBody>
        </p:sp>
        <p:sp>
          <p:nvSpPr>
            <p:cNvPr id="12" name="TextBox 11">
              <a:extLst>
                <a:ext uri="{FF2B5EF4-FFF2-40B4-BE49-F238E27FC236}">
                  <a16:creationId xmlns:a16="http://schemas.microsoft.com/office/drawing/2014/main" id="{3F5B51AA-2B83-2C41-84DB-C32D54C706B1}"/>
                </a:ext>
              </a:extLst>
            </p:cNvPr>
            <p:cNvSpPr txBox="1"/>
            <p:nvPr/>
          </p:nvSpPr>
          <p:spPr>
            <a:xfrm>
              <a:off x="9944869" y="6193192"/>
              <a:ext cx="402168" cy="369332"/>
            </a:xfrm>
            <a:prstGeom prst="rect">
              <a:avLst/>
            </a:prstGeom>
            <a:noFill/>
          </p:spPr>
          <p:txBody>
            <a:bodyPr wrap="square" rtlCol="0">
              <a:spAutoFit/>
            </a:bodyPr>
            <a:lstStyle/>
            <a:p>
              <a:pPr algn="ctr"/>
              <a:r>
                <a:rPr lang="en-US" dirty="0">
                  <a:solidFill>
                    <a:srgbClr val="FF0000"/>
                  </a:solidFill>
                </a:rPr>
                <a:t>•</a:t>
              </a:r>
            </a:p>
          </p:txBody>
        </p:sp>
      </p:grpSp>
    </p:spTree>
    <p:extLst>
      <p:ext uri="{BB962C8B-B14F-4D97-AF65-F5344CB8AC3E}">
        <p14:creationId xmlns:p14="http://schemas.microsoft.com/office/powerpoint/2010/main" val="185661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0F0737-63AE-0E4B-B452-B7E1141026A1}"/>
              </a:ext>
            </a:extLst>
          </p:cNvPr>
          <p:cNvSpPr>
            <a:spLocks noGrp="1"/>
          </p:cNvSpPr>
          <p:nvPr>
            <p:ph type="title"/>
          </p:nvPr>
        </p:nvSpPr>
        <p:spPr>
          <a:xfrm>
            <a:off x="316800" y="316800"/>
            <a:ext cx="4381200" cy="1324800"/>
          </a:xfrm>
        </p:spPr>
        <p:txBody>
          <a:bodyPr vert="horz" lIns="0" tIns="0" rIns="0" bIns="0" rtlCol="0" anchor="t" anchorCtr="0">
            <a:noAutofit/>
          </a:bodyPr>
          <a:lstStyle/>
          <a:p>
            <a:r>
              <a:rPr lang="en-US" sz="4000" dirty="0"/>
              <a:t>Complementary Technologies</a:t>
            </a:r>
          </a:p>
        </p:txBody>
      </p:sp>
      <p:sp>
        <p:nvSpPr>
          <p:cNvPr id="2" name="Content Placeholder 1">
            <a:extLst>
              <a:ext uri="{FF2B5EF4-FFF2-40B4-BE49-F238E27FC236}">
                <a16:creationId xmlns:a16="http://schemas.microsoft.com/office/drawing/2014/main" id="{33E5A1C1-0676-934B-81C9-59EE74B54472}"/>
              </a:ext>
            </a:extLst>
          </p:cNvPr>
          <p:cNvSpPr>
            <a:spLocks noGrp="1"/>
          </p:cNvSpPr>
          <p:nvPr>
            <p:ph sz="half" idx="1"/>
          </p:nvPr>
        </p:nvSpPr>
        <p:spPr>
          <a:xfrm>
            <a:off x="316800" y="1519200"/>
            <a:ext cx="4381200" cy="4352400"/>
          </a:xfrm>
        </p:spPr>
        <p:txBody>
          <a:bodyPr vert="horz" lIns="0" tIns="0" rIns="0" bIns="0" rtlCol="0">
            <a:noAutofit/>
          </a:bodyPr>
          <a:lstStyle/>
          <a:p>
            <a:r>
              <a:rPr lang="en-US" sz="2400" dirty="0"/>
              <a:t>Exploring complementary technologies to broaden portfolio of sustainable energy solutions</a:t>
            </a:r>
          </a:p>
        </p:txBody>
      </p:sp>
      <p:pic>
        <p:nvPicPr>
          <p:cNvPr id="16" name="Picture 15" descr="Icon&#10;&#10;Description automatically generated">
            <a:extLst>
              <a:ext uri="{FF2B5EF4-FFF2-40B4-BE49-F238E27FC236}">
                <a16:creationId xmlns:a16="http://schemas.microsoft.com/office/drawing/2014/main" id="{748D353B-B6B6-4F4A-9096-E21DFA46B7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009" y="5944891"/>
            <a:ext cx="728566" cy="631424"/>
          </a:xfrm>
          <a:prstGeom prst="rect">
            <a:avLst/>
          </a:prstGeom>
        </p:spPr>
      </p:pic>
      <p:sp>
        <p:nvSpPr>
          <p:cNvPr id="11" name="Slide Number Placeholder 5">
            <a:extLst>
              <a:ext uri="{FF2B5EF4-FFF2-40B4-BE49-F238E27FC236}">
                <a16:creationId xmlns:a16="http://schemas.microsoft.com/office/drawing/2014/main" id="{F8FA00E6-C407-4D4D-86DE-7A44256FFB8C}"/>
              </a:ext>
            </a:extLst>
          </p:cNvPr>
          <p:cNvSpPr>
            <a:spLocks noGrp="1"/>
          </p:cNvSpPr>
          <p:nvPr>
            <p:ph type="sldNum" sz="quarter" idx="12"/>
          </p:nvPr>
        </p:nvSpPr>
        <p:spPr>
          <a:xfrm>
            <a:off x="9339802" y="6492875"/>
            <a:ext cx="2743200" cy="365125"/>
          </a:xfrm>
          <a:prstGeom prst="rect">
            <a:avLst/>
          </a:prstGeom>
        </p:spPr>
        <p:txBody>
          <a:bodyPr/>
          <a:lstStyle/>
          <a:p>
            <a:pPr algn="r"/>
            <a:fld id="{09AD4D50-D1B1-AA45-884B-BE26F47D2654}" type="slidenum">
              <a:rPr lang="en-US" b="1" smtClean="0">
                <a:solidFill>
                  <a:schemeClr val="bg1"/>
                </a:solidFill>
              </a:rPr>
              <a:pPr algn="r"/>
              <a:t>10</a:t>
            </a:fld>
            <a:endParaRPr lang="en-US" b="1" dirty="0">
              <a:solidFill>
                <a:schemeClr val="bg1"/>
              </a:solidFill>
            </a:endParaRPr>
          </a:p>
        </p:txBody>
      </p:sp>
      <p:grpSp>
        <p:nvGrpSpPr>
          <p:cNvPr id="13" name="Group 12">
            <a:extLst>
              <a:ext uri="{FF2B5EF4-FFF2-40B4-BE49-F238E27FC236}">
                <a16:creationId xmlns:a16="http://schemas.microsoft.com/office/drawing/2014/main" id="{ACB4F5B8-5941-6840-89F4-404036ED01DA}"/>
              </a:ext>
            </a:extLst>
          </p:cNvPr>
          <p:cNvGrpSpPr/>
          <p:nvPr/>
        </p:nvGrpSpPr>
        <p:grpSpPr>
          <a:xfrm>
            <a:off x="1379784" y="6113161"/>
            <a:ext cx="3443676" cy="461665"/>
            <a:chOff x="8590218" y="6113161"/>
            <a:chExt cx="3443676" cy="461665"/>
          </a:xfrm>
        </p:grpSpPr>
        <p:sp>
          <p:nvSpPr>
            <p:cNvPr id="15" name="TextBox 14">
              <a:extLst>
                <a:ext uri="{FF2B5EF4-FFF2-40B4-BE49-F238E27FC236}">
                  <a16:creationId xmlns:a16="http://schemas.microsoft.com/office/drawing/2014/main" id="{88AEF018-ABCF-C044-B001-6BB0172BA3AC}"/>
                </a:ext>
              </a:extLst>
            </p:cNvPr>
            <p:cNvSpPr txBox="1"/>
            <p:nvPr/>
          </p:nvSpPr>
          <p:spPr>
            <a:xfrm>
              <a:off x="8590218" y="6113161"/>
              <a:ext cx="3443676" cy="46166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TSXV: NHHH  </a:t>
              </a:r>
              <a:r>
                <a:rPr lang="en-US" sz="2400" dirty="0">
                  <a:solidFill>
                    <a:srgbClr val="E50805"/>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OTCQB: NHHHF</a:t>
              </a:r>
            </a:p>
          </p:txBody>
        </p:sp>
        <p:sp>
          <p:nvSpPr>
            <p:cNvPr id="18" name="TextBox 17">
              <a:extLst>
                <a:ext uri="{FF2B5EF4-FFF2-40B4-BE49-F238E27FC236}">
                  <a16:creationId xmlns:a16="http://schemas.microsoft.com/office/drawing/2014/main" id="{367F9237-370D-AD40-B090-EE8EEFE7F8A1}"/>
                </a:ext>
              </a:extLst>
            </p:cNvPr>
            <p:cNvSpPr txBox="1"/>
            <p:nvPr/>
          </p:nvSpPr>
          <p:spPr>
            <a:xfrm>
              <a:off x="9910232" y="6193192"/>
              <a:ext cx="402168" cy="369332"/>
            </a:xfrm>
            <a:prstGeom prst="rect">
              <a:avLst/>
            </a:prstGeom>
            <a:noFill/>
          </p:spPr>
          <p:txBody>
            <a:bodyPr wrap="square" rtlCol="0">
              <a:spAutoFit/>
            </a:bodyPr>
            <a:lstStyle/>
            <a:p>
              <a:pPr algn="ctr"/>
              <a:r>
                <a:rPr lang="en-US" dirty="0">
                  <a:solidFill>
                    <a:srgbClr val="FF0000"/>
                  </a:solidFill>
                </a:rPr>
                <a:t>•</a:t>
              </a:r>
            </a:p>
          </p:txBody>
        </p:sp>
      </p:grpSp>
      <p:pic>
        <p:nvPicPr>
          <p:cNvPr id="17" name="Content Placeholder 16" descr="A picture containing grass, outdoor, tree, plant&#10;&#10;Description automatically generated">
            <a:extLst>
              <a:ext uri="{FF2B5EF4-FFF2-40B4-BE49-F238E27FC236}">
                <a16:creationId xmlns:a16="http://schemas.microsoft.com/office/drawing/2014/main" id="{2221BB0E-819E-714A-A1DA-9B40C62C75AB}"/>
              </a:ext>
            </a:extLst>
          </p:cNvPr>
          <p:cNvPicPr>
            <a:picLocks noGrp="1" noChangeAspect="1"/>
          </p:cNvPicPr>
          <p:nvPr>
            <p:ph sz="half" idx="2"/>
          </p:nvPr>
        </p:nvPicPr>
        <p:blipFill>
          <a:blip r:embed="rId4"/>
          <a:stretch>
            <a:fillRect/>
          </a:stretch>
        </p:blipFill>
        <p:spPr>
          <a:xfrm>
            <a:off x="4990669" y="0"/>
            <a:ext cx="7345582" cy="6858000"/>
          </a:xfrm>
        </p:spPr>
      </p:pic>
    </p:spTree>
    <p:extLst>
      <p:ext uri="{BB962C8B-B14F-4D97-AF65-F5344CB8AC3E}">
        <p14:creationId xmlns:p14="http://schemas.microsoft.com/office/powerpoint/2010/main" val="180048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8BB65C-0A01-754D-975D-9DE96A76290B}"/>
              </a:ext>
            </a:extLst>
          </p:cNvPr>
          <p:cNvSpPr>
            <a:spLocks noGrp="1"/>
          </p:cNvSpPr>
          <p:nvPr>
            <p:ph type="body" idx="1"/>
          </p:nvPr>
        </p:nvSpPr>
        <p:spPr>
          <a:xfrm>
            <a:off x="831850" y="5415791"/>
            <a:ext cx="10515600" cy="598763"/>
          </a:xfrm>
        </p:spPr>
        <p:txBody>
          <a:bodyPr/>
          <a:lstStyle/>
          <a:p>
            <a:pPr algn="ctr"/>
            <a:r>
              <a:rPr lang="en-US" b="1" dirty="0">
                <a:solidFill>
                  <a:schemeClr val="accent1">
                    <a:lumMod val="75000"/>
                  </a:schemeClr>
                </a:solidFill>
              </a:rPr>
              <a:t>Our Lead Product</a:t>
            </a:r>
          </a:p>
        </p:txBody>
      </p:sp>
      <p:pic>
        <p:nvPicPr>
          <p:cNvPr id="6" name="Picture 5">
            <a:extLst>
              <a:ext uri="{FF2B5EF4-FFF2-40B4-BE49-F238E27FC236}">
                <a16:creationId xmlns:a16="http://schemas.microsoft.com/office/drawing/2014/main" id="{F58BCE8D-A2E4-414E-8C1E-59A2CD2489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1999" cy="4157869"/>
          </a:xfrm>
          <a:prstGeom prst="rect">
            <a:avLst/>
          </a:prstGeom>
        </p:spPr>
      </p:pic>
      <p:pic>
        <p:nvPicPr>
          <p:cNvPr id="13" name="Graphic 12">
            <a:extLst>
              <a:ext uri="{FF2B5EF4-FFF2-40B4-BE49-F238E27FC236}">
                <a16:creationId xmlns:a16="http://schemas.microsoft.com/office/drawing/2014/main" id="{461039E3-8417-2945-89DD-8E07A9255DF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1081" y="4347677"/>
            <a:ext cx="3251686" cy="2325757"/>
          </a:xfrm>
          <a:prstGeom prst="rect">
            <a:avLst/>
          </a:prstGeom>
        </p:spPr>
      </p:pic>
      <p:sp>
        <p:nvSpPr>
          <p:cNvPr id="2" name="Title 1">
            <a:extLst>
              <a:ext uri="{FF2B5EF4-FFF2-40B4-BE49-F238E27FC236}">
                <a16:creationId xmlns:a16="http://schemas.microsoft.com/office/drawing/2014/main" id="{820EF84A-2528-B547-A63E-EE46CA048440}"/>
              </a:ext>
            </a:extLst>
          </p:cNvPr>
          <p:cNvSpPr>
            <a:spLocks noGrp="1"/>
          </p:cNvSpPr>
          <p:nvPr>
            <p:ph type="title"/>
          </p:nvPr>
        </p:nvSpPr>
        <p:spPr>
          <a:xfrm>
            <a:off x="831850" y="4347677"/>
            <a:ext cx="10515600" cy="866775"/>
          </a:xfrm>
        </p:spPr>
        <p:txBody>
          <a:bodyPr>
            <a:normAutofit/>
          </a:bodyPr>
          <a:lstStyle/>
          <a:p>
            <a:pPr algn="ctr"/>
            <a:r>
              <a:rPr lang="en-US" dirty="0"/>
              <a:t>Carbon-Free NH3</a:t>
            </a:r>
          </a:p>
        </p:txBody>
      </p:sp>
      <p:grpSp>
        <p:nvGrpSpPr>
          <p:cNvPr id="19" name="Group 18">
            <a:extLst>
              <a:ext uri="{FF2B5EF4-FFF2-40B4-BE49-F238E27FC236}">
                <a16:creationId xmlns:a16="http://schemas.microsoft.com/office/drawing/2014/main" id="{AB3BCDB4-68E6-6747-BC2A-2D221976ED4D}"/>
              </a:ext>
            </a:extLst>
          </p:cNvPr>
          <p:cNvGrpSpPr/>
          <p:nvPr/>
        </p:nvGrpSpPr>
        <p:grpSpPr>
          <a:xfrm>
            <a:off x="8639234" y="6113161"/>
            <a:ext cx="3385126" cy="461665"/>
            <a:chOff x="8639234" y="6113161"/>
            <a:chExt cx="3385126" cy="461665"/>
          </a:xfrm>
        </p:grpSpPr>
        <p:sp>
          <p:nvSpPr>
            <p:cNvPr id="20" name="TextBox 19">
              <a:extLst>
                <a:ext uri="{FF2B5EF4-FFF2-40B4-BE49-F238E27FC236}">
                  <a16:creationId xmlns:a16="http://schemas.microsoft.com/office/drawing/2014/main" id="{D5495F1E-E2C3-1B43-B785-ED7238D73A58}"/>
                </a:ext>
              </a:extLst>
            </p:cNvPr>
            <p:cNvSpPr txBox="1"/>
            <p:nvPr/>
          </p:nvSpPr>
          <p:spPr>
            <a:xfrm>
              <a:off x="8639234" y="6113161"/>
              <a:ext cx="3385126" cy="46166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TSXV: NHHH  </a:t>
              </a:r>
              <a:r>
                <a:rPr lang="en-US" sz="2400" dirty="0">
                  <a:solidFill>
                    <a:srgbClr val="E50805"/>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OTCQB: NHHHF</a:t>
              </a:r>
            </a:p>
          </p:txBody>
        </p:sp>
        <p:sp>
          <p:nvSpPr>
            <p:cNvPr id="21" name="TextBox 20">
              <a:extLst>
                <a:ext uri="{FF2B5EF4-FFF2-40B4-BE49-F238E27FC236}">
                  <a16:creationId xmlns:a16="http://schemas.microsoft.com/office/drawing/2014/main" id="{61F90E51-E0E5-2B46-8C26-FD0793577801}"/>
                </a:ext>
              </a:extLst>
            </p:cNvPr>
            <p:cNvSpPr txBox="1"/>
            <p:nvPr/>
          </p:nvSpPr>
          <p:spPr>
            <a:xfrm>
              <a:off x="9944869" y="6193192"/>
              <a:ext cx="402168" cy="369332"/>
            </a:xfrm>
            <a:prstGeom prst="rect">
              <a:avLst/>
            </a:prstGeom>
            <a:noFill/>
          </p:spPr>
          <p:txBody>
            <a:bodyPr wrap="square" rtlCol="0">
              <a:spAutoFit/>
            </a:bodyPr>
            <a:lstStyle/>
            <a:p>
              <a:pPr algn="ctr"/>
              <a:r>
                <a:rPr lang="en-US" dirty="0">
                  <a:solidFill>
                    <a:srgbClr val="FF0000"/>
                  </a:solidFill>
                </a:rPr>
                <a:t>•</a:t>
              </a:r>
            </a:p>
          </p:txBody>
        </p:sp>
      </p:grpSp>
    </p:spTree>
    <p:extLst>
      <p:ext uri="{BB962C8B-B14F-4D97-AF65-F5344CB8AC3E}">
        <p14:creationId xmlns:p14="http://schemas.microsoft.com/office/powerpoint/2010/main" val="4105609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2BAA-F988-4A49-B9A4-3FFABEA62F5B}"/>
              </a:ext>
            </a:extLst>
          </p:cNvPr>
          <p:cNvSpPr>
            <a:spLocks noGrp="1"/>
          </p:cNvSpPr>
          <p:nvPr>
            <p:ph type="title"/>
          </p:nvPr>
        </p:nvSpPr>
        <p:spPr>
          <a:xfrm>
            <a:off x="316800" y="316800"/>
            <a:ext cx="4381200" cy="631424"/>
          </a:xfrm>
        </p:spPr>
        <p:txBody>
          <a:bodyPr vert="horz" lIns="0" tIns="0" rIns="0" bIns="0" rtlCol="0" anchor="t" anchorCtr="0">
            <a:noAutofit/>
          </a:bodyPr>
          <a:lstStyle/>
          <a:p>
            <a:r>
              <a:rPr lang="en-US" sz="4000" dirty="0"/>
              <a:t>What’s ammonia? </a:t>
            </a:r>
          </a:p>
        </p:txBody>
      </p:sp>
      <p:sp>
        <p:nvSpPr>
          <p:cNvPr id="7" name="Content Placeholder 6">
            <a:extLst>
              <a:ext uri="{FF2B5EF4-FFF2-40B4-BE49-F238E27FC236}">
                <a16:creationId xmlns:a16="http://schemas.microsoft.com/office/drawing/2014/main" id="{3FE3AE52-9856-0C4D-8991-584CEE82EC43}"/>
              </a:ext>
            </a:extLst>
          </p:cNvPr>
          <p:cNvSpPr>
            <a:spLocks noGrp="1"/>
          </p:cNvSpPr>
          <p:nvPr>
            <p:ph sz="half" idx="1"/>
          </p:nvPr>
        </p:nvSpPr>
        <p:spPr>
          <a:xfrm>
            <a:off x="316800" y="982800"/>
            <a:ext cx="4381200" cy="4785654"/>
          </a:xfrm>
        </p:spPr>
        <p:txBody>
          <a:bodyPr vert="horz" lIns="0" tIns="0" rIns="0" bIns="0" rtlCol="0">
            <a:noAutofit/>
          </a:bodyPr>
          <a:lstStyle/>
          <a:p>
            <a:r>
              <a:rPr lang="en-US" spc="-50" dirty="0"/>
              <a:t>N + HHH = NH3</a:t>
            </a:r>
          </a:p>
          <a:p>
            <a:r>
              <a:rPr lang="en-US" spc="-50" dirty="0"/>
              <a:t>Used for over 100 years</a:t>
            </a:r>
          </a:p>
          <a:p>
            <a:r>
              <a:rPr lang="en-US" spc="-50" dirty="0"/>
              <a:t>200 million tons consumed annually worldwide</a:t>
            </a:r>
          </a:p>
          <a:p>
            <a:r>
              <a:rPr lang="en-US" spc="-50" dirty="0"/>
              <a:t>80% used in agriculture </a:t>
            </a:r>
          </a:p>
          <a:p>
            <a:pPr lvl="1"/>
            <a:r>
              <a:rPr lang="en-US" spc="-50" dirty="0"/>
              <a:t>Also for textiles, mining feedstock, chemicals production, cleaning materials, pharmaceutical manufacturing, water treatment, fuel, refrigerant</a:t>
            </a:r>
          </a:p>
          <a:p>
            <a:r>
              <a:rPr lang="en-US" spc="-50" dirty="0"/>
              <a:t>Adaptable to current infrastructure</a:t>
            </a:r>
            <a:endParaRPr lang="en-US" strike="sngStrike" spc="-50" dirty="0"/>
          </a:p>
          <a:p>
            <a:pPr lvl="1"/>
            <a:r>
              <a:rPr lang="en-US" spc="-50" dirty="0"/>
              <a:t>Easily stored and shipped</a:t>
            </a:r>
          </a:p>
          <a:p>
            <a:endParaRPr lang="en-US" sz="1900" spc="-50" dirty="0">
              <a:latin typeface="+mn-lt"/>
              <a:cs typeface="+mn-cs"/>
            </a:endParaRPr>
          </a:p>
        </p:txBody>
      </p:sp>
      <p:pic>
        <p:nvPicPr>
          <p:cNvPr id="14" name="Content Placeholder 13" descr="A picture containing water, outdoor, sky, ocean&#10;&#10;Description automatically generated">
            <a:extLst>
              <a:ext uri="{FF2B5EF4-FFF2-40B4-BE49-F238E27FC236}">
                <a16:creationId xmlns:a16="http://schemas.microsoft.com/office/drawing/2014/main" id="{3CC5DA89-9061-C249-B1F6-AC49E07DB96B}"/>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5010386" y="10"/>
            <a:ext cx="7181613" cy="6857990"/>
          </a:xfrm>
          <a:prstGeom prst="rect">
            <a:avLst/>
          </a:prstGeom>
          <a:effectLst/>
        </p:spPr>
      </p:pic>
      <p:pic>
        <p:nvPicPr>
          <p:cNvPr id="18" name="Picture 17" descr="Icon&#10;&#10;Description automatically generated">
            <a:extLst>
              <a:ext uri="{FF2B5EF4-FFF2-40B4-BE49-F238E27FC236}">
                <a16:creationId xmlns:a16="http://schemas.microsoft.com/office/drawing/2014/main" id="{DCF90FBC-809C-BE43-B6E5-29F3DC54A9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009" y="5944891"/>
            <a:ext cx="728566" cy="631424"/>
          </a:xfrm>
          <a:prstGeom prst="rect">
            <a:avLst/>
          </a:prstGeom>
        </p:spPr>
      </p:pic>
      <p:sp>
        <p:nvSpPr>
          <p:cNvPr id="13" name="Slide Number Placeholder 5">
            <a:extLst>
              <a:ext uri="{FF2B5EF4-FFF2-40B4-BE49-F238E27FC236}">
                <a16:creationId xmlns:a16="http://schemas.microsoft.com/office/drawing/2014/main" id="{615F30B3-CCAF-864F-A9EE-3DADDF50CB75}"/>
              </a:ext>
            </a:extLst>
          </p:cNvPr>
          <p:cNvSpPr>
            <a:spLocks noGrp="1"/>
          </p:cNvSpPr>
          <p:nvPr>
            <p:ph type="sldNum" sz="quarter" idx="12"/>
          </p:nvPr>
        </p:nvSpPr>
        <p:spPr>
          <a:xfrm>
            <a:off x="9339802" y="6492875"/>
            <a:ext cx="2743200" cy="365125"/>
          </a:xfrm>
          <a:prstGeom prst="rect">
            <a:avLst/>
          </a:prstGeom>
        </p:spPr>
        <p:txBody>
          <a:bodyPr/>
          <a:lstStyle/>
          <a:p>
            <a:pPr algn="r"/>
            <a:fld id="{09AD4D50-D1B1-AA45-884B-BE26F47D2654}" type="slidenum">
              <a:rPr lang="en-US" b="1" smtClean="0">
                <a:solidFill>
                  <a:schemeClr val="bg1"/>
                </a:solidFill>
              </a:rPr>
              <a:pPr algn="r"/>
              <a:t>12</a:t>
            </a:fld>
            <a:endParaRPr lang="en-US" b="1" dirty="0">
              <a:solidFill>
                <a:schemeClr val="bg1"/>
              </a:solidFill>
            </a:endParaRPr>
          </a:p>
        </p:txBody>
      </p:sp>
      <p:grpSp>
        <p:nvGrpSpPr>
          <p:cNvPr id="15" name="Group 14">
            <a:extLst>
              <a:ext uri="{FF2B5EF4-FFF2-40B4-BE49-F238E27FC236}">
                <a16:creationId xmlns:a16="http://schemas.microsoft.com/office/drawing/2014/main" id="{0F6A852C-6A14-074E-A5F8-5FDEB708B948}"/>
              </a:ext>
            </a:extLst>
          </p:cNvPr>
          <p:cNvGrpSpPr/>
          <p:nvPr/>
        </p:nvGrpSpPr>
        <p:grpSpPr>
          <a:xfrm>
            <a:off x="1379784" y="6113161"/>
            <a:ext cx="3443676" cy="461665"/>
            <a:chOff x="8590218" y="6113161"/>
            <a:chExt cx="3443676" cy="461665"/>
          </a:xfrm>
        </p:grpSpPr>
        <p:sp>
          <p:nvSpPr>
            <p:cNvPr id="16" name="TextBox 15">
              <a:extLst>
                <a:ext uri="{FF2B5EF4-FFF2-40B4-BE49-F238E27FC236}">
                  <a16:creationId xmlns:a16="http://schemas.microsoft.com/office/drawing/2014/main" id="{F73E75AA-3DD1-084F-A7E0-772C4D81F59C}"/>
                </a:ext>
              </a:extLst>
            </p:cNvPr>
            <p:cNvSpPr txBox="1"/>
            <p:nvPr/>
          </p:nvSpPr>
          <p:spPr>
            <a:xfrm>
              <a:off x="8590218" y="6113161"/>
              <a:ext cx="3443676" cy="46166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TSXV: NHHH  </a:t>
              </a:r>
              <a:r>
                <a:rPr lang="en-US" sz="2400" dirty="0">
                  <a:solidFill>
                    <a:srgbClr val="E50805"/>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OTCQB: NHHHF</a:t>
              </a:r>
            </a:p>
          </p:txBody>
        </p:sp>
        <p:sp>
          <p:nvSpPr>
            <p:cNvPr id="19" name="TextBox 18">
              <a:extLst>
                <a:ext uri="{FF2B5EF4-FFF2-40B4-BE49-F238E27FC236}">
                  <a16:creationId xmlns:a16="http://schemas.microsoft.com/office/drawing/2014/main" id="{6FB67EB8-BCD3-7A49-83A5-AABC3C1E24BA}"/>
                </a:ext>
              </a:extLst>
            </p:cNvPr>
            <p:cNvSpPr txBox="1"/>
            <p:nvPr/>
          </p:nvSpPr>
          <p:spPr>
            <a:xfrm>
              <a:off x="9910232" y="6193192"/>
              <a:ext cx="402168" cy="369332"/>
            </a:xfrm>
            <a:prstGeom prst="rect">
              <a:avLst/>
            </a:prstGeom>
            <a:noFill/>
          </p:spPr>
          <p:txBody>
            <a:bodyPr wrap="square" rtlCol="0">
              <a:spAutoFit/>
            </a:bodyPr>
            <a:lstStyle/>
            <a:p>
              <a:pPr algn="ctr"/>
              <a:r>
                <a:rPr lang="en-US" dirty="0">
                  <a:solidFill>
                    <a:srgbClr val="FF0000"/>
                  </a:solidFill>
                </a:rPr>
                <a:t>•</a:t>
              </a:r>
            </a:p>
          </p:txBody>
        </p:sp>
      </p:grpSp>
    </p:spTree>
    <p:extLst>
      <p:ext uri="{BB962C8B-B14F-4D97-AF65-F5344CB8AC3E}">
        <p14:creationId xmlns:p14="http://schemas.microsoft.com/office/powerpoint/2010/main" val="1339661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9D9442-0903-F644-A185-CD5C73602129}"/>
              </a:ext>
            </a:extLst>
          </p:cNvPr>
          <p:cNvSpPr>
            <a:spLocks noGrp="1"/>
          </p:cNvSpPr>
          <p:nvPr>
            <p:ph type="title"/>
          </p:nvPr>
        </p:nvSpPr>
        <p:spPr>
          <a:xfrm>
            <a:off x="316800" y="316800"/>
            <a:ext cx="4381200" cy="1324800"/>
          </a:xfrm>
          <a:noFill/>
        </p:spPr>
        <p:txBody>
          <a:bodyPr vert="horz" lIns="0" tIns="0" rIns="0" bIns="0" rtlCol="0" anchor="t" anchorCtr="0">
            <a:noAutofit/>
          </a:bodyPr>
          <a:lstStyle/>
          <a:p>
            <a:r>
              <a:rPr lang="en-US" dirty="0"/>
              <a:t>Market Size for Traditional Ammonia</a:t>
            </a:r>
          </a:p>
        </p:txBody>
      </p:sp>
      <p:sp>
        <p:nvSpPr>
          <p:cNvPr id="2" name="Content Placeholder 1">
            <a:extLst>
              <a:ext uri="{FF2B5EF4-FFF2-40B4-BE49-F238E27FC236}">
                <a16:creationId xmlns:a16="http://schemas.microsoft.com/office/drawing/2014/main" id="{69CBD3EE-E7EE-CF4F-AB6F-825786D2D926}"/>
              </a:ext>
            </a:extLst>
          </p:cNvPr>
          <p:cNvSpPr>
            <a:spLocks noGrp="1"/>
          </p:cNvSpPr>
          <p:nvPr>
            <p:ph sz="half" idx="1"/>
          </p:nvPr>
        </p:nvSpPr>
        <p:spPr>
          <a:xfrm>
            <a:off x="316800" y="2053659"/>
            <a:ext cx="4381200" cy="3310904"/>
          </a:xfrm>
          <a:noFill/>
        </p:spPr>
        <p:txBody>
          <a:bodyPr vert="horz" lIns="0" tIns="0" rIns="0" bIns="0" rtlCol="0">
            <a:noAutofit/>
          </a:bodyPr>
          <a:lstStyle/>
          <a:p>
            <a:r>
              <a:rPr lang="en-US" spc="-50" dirty="0"/>
              <a:t>200 million tons consumed annually</a:t>
            </a:r>
          </a:p>
          <a:p>
            <a:r>
              <a:rPr lang="en-US" spc="-50" dirty="0"/>
              <a:t>Existing NH3 market over US $70 billion per year</a:t>
            </a:r>
            <a:endParaRPr lang="en-CA" spc="-50" dirty="0"/>
          </a:p>
        </p:txBody>
      </p:sp>
      <p:pic>
        <p:nvPicPr>
          <p:cNvPr id="10" name="Content Placeholder 9">
            <a:extLst>
              <a:ext uri="{FF2B5EF4-FFF2-40B4-BE49-F238E27FC236}">
                <a16:creationId xmlns:a16="http://schemas.microsoft.com/office/drawing/2014/main" id="{8532A274-D4E1-A54F-87E7-E00174E966B6}"/>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5009505" y="10"/>
            <a:ext cx="7182495" cy="6857990"/>
          </a:xfrm>
          <a:prstGeom prst="rect">
            <a:avLst/>
          </a:prstGeom>
        </p:spPr>
      </p:pic>
      <p:pic>
        <p:nvPicPr>
          <p:cNvPr id="16" name="Picture 15" descr="Icon&#10;&#10;Description automatically generated">
            <a:extLst>
              <a:ext uri="{FF2B5EF4-FFF2-40B4-BE49-F238E27FC236}">
                <a16:creationId xmlns:a16="http://schemas.microsoft.com/office/drawing/2014/main" id="{CC3C85D8-2508-8D41-B3BB-E72584E213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009" y="5944891"/>
            <a:ext cx="728566" cy="631424"/>
          </a:xfrm>
          <a:prstGeom prst="rect">
            <a:avLst/>
          </a:prstGeom>
        </p:spPr>
      </p:pic>
      <p:sp>
        <p:nvSpPr>
          <p:cNvPr id="12" name="Slide Number Placeholder 5">
            <a:extLst>
              <a:ext uri="{FF2B5EF4-FFF2-40B4-BE49-F238E27FC236}">
                <a16:creationId xmlns:a16="http://schemas.microsoft.com/office/drawing/2014/main" id="{C1B2E6DF-3F77-D14A-937A-55AF6BA0A2F9}"/>
              </a:ext>
            </a:extLst>
          </p:cNvPr>
          <p:cNvSpPr>
            <a:spLocks noGrp="1"/>
          </p:cNvSpPr>
          <p:nvPr>
            <p:ph type="sldNum" sz="quarter" idx="12"/>
          </p:nvPr>
        </p:nvSpPr>
        <p:spPr>
          <a:xfrm>
            <a:off x="9339802" y="6492875"/>
            <a:ext cx="2743200" cy="365125"/>
          </a:xfrm>
          <a:prstGeom prst="rect">
            <a:avLst/>
          </a:prstGeom>
        </p:spPr>
        <p:txBody>
          <a:bodyPr/>
          <a:lstStyle/>
          <a:p>
            <a:pPr algn="r"/>
            <a:fld id="{09AD4D50-D1B1-AA45-884B-BE26F47D2654}" type="slidenum">
              <a:rPr lang="en-US" b="1" smtClean="0">
                <a:solidFill>
                  <a:schemeClr val="bg1"/>
                </a:solidFill>
              </a:rPr>
              <a:pPr algn="r"/>
              <a:t>13</a:t>
            </a:fld>
            <a:endParaRPr lang="en-US" b="1" dirty="0">
              <a:solidFill>
                <a:schemeClr val="bg1"/>
              </a:solidFill>
            </a:endParaRPr>
          </a:p>
        </p:txBody>
      </p:sp>
      <p:grpSp>
        <p:nvGrpSpPr>
          <p:cNvPr id="13" name="Group 12">
            <a:extLst>
              <a:ext uri="{FF2B5EF4-FFF2-40B4-BE49-F238E27FC236}">
                <a16:creationId xmlns:a16="http://schemas.microsoft.com/office/drawing/2014/main" id="{B0B3BD9C-338B-3340-8C86-4BE79CEB6FE3}"/>
              </a:ext>
            </a:extLst>
          </p:cNvPr>
          <p:cNvGrpSpPr/>
          <p:nvPr/>
        </p:nvGrpSpPr>
        <p:grpSpPr>
          <a:xfrm>
            <a:off x="1379784" y="6113161"/>
            <a:ext cx="3443676" cy="461665"/>
            <a:chOff x="8590218" y="6113161"/>
            <a:chExt cx="3443676" cy="461665"/>
          </a:xfrm>
        </p:grpSpPr>
        <p:sp>
          <p:nvSpPr>
            <p:cNvPr id="14" name="TextBox 13">
              <a:extLst>
                <a:ext uri="{FF2B5EF4-FFF2-40B4-BE49-F238E27FC236}">
                  <a16:creationId xmlns:a16="http://schemas.microsoft.com/office/drawing/2014/main" id="{6872563E-C211-4645-8CBC-16919F7787FB}"/>
                </a:ext>
              </a:extLst>
            </p:cNvPr>
            <p:cNvSpPr txBox="1"/>
            <p:nvPr/>
          </p:nvSpPr>
          <p:spPr>
            <a:xfrm>
              <a:off x="8590218" y="6113161"/>
              <a:ext cx="3443676" cy="46166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TSXV: NHHH  </a:t>
              </a:r>
              <a:r>
                <a:rPr lang="en-US" sz="2400" dirty="0">
                  <a:solidFill>
                    <a:srgbClr val="E50805"/>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OTCQB: NHHHF</a:t>
              </a:r>
            </a:p>
          </p:txBody>
        </p:sp>
        <p:sp>
          <p:nvSpPr>
            <p:cNvPr id="15" name="TextBox 14">
              <a:extLst>
                <a:ext uri="{FF2B5EF4-FFF2-40B4-BE49-F238E27FC236}">
                  <a16:creationId xmlns:a16="http://schemas.microsoft.com/office/drawing/2014/main" id="{2B2E7C95-3A70-814A-94AE-AE6F6E2915C0}"/>
                </a:ext>
              </a:extLst>
            </p:cNvPr>
            <p:cNvSpPr txBox="1"/>
            <p:nvPr/>
          </p:nvSpPr>
          <p:spPr>
            <a:xfrm>
              <a:off x="9910232" y="6193192"/>
              <a:ext cx="402168" cy="369332"/>
            </a:xfrm>
            <a:prstGeom prst="rect">
              <a:avLst/>
            </a:prstGeom>
            <a:noFill/>
          </p:spPr>
          <p:txBody>
            <a:bodyPr wrap="square" rtlCol="0">
              <a:spAutoFit/>
            </a:bodyPr>
            <a:lstStyle/>
            <a:p>
              <a:pPr algn="ctr"/>
              <a:r>
                <a:rPr lang="en-US" dirty="0">
                  <a:solidFill>
                    <a:srgbClr val="FF0000"/>
                  </a:solidFill>
                </a:rPr>
                <a:t>•</a:t>
              </a:r>
            </a:p>
          </p:txBody>
        </p:sp>
      </p:grpSp>
    </p:spTree>
    <p:extLst>
      <p:ext uri="{BB962C8B-B14F-4D97-AF65-F5344CB8AC3E}">
        <p14:creationId xmlns:p14="http://schemas.microsoft.com/office/powerpoint/2010/main" val="324300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0F0737-63AE-0E4B-B452-B7E1141026A1}"/>
              </a:ext>
            </a:extLst>
          </p:cNvPr>
          <p:cNvSpPr>
            <a:spLocks noGrp="1"/>
          </p:cNvSpPr>
          <p:nvPr>
            <p:ph type="title"/>
          </p:nvPr>
        </p:nvSpPr>
        <p:spPr>
          <a:xfrm>
            <a:off x="316800" y="316800"/>
            <a:ext cx="4381200" cy="1324800"/>
          </a:xfrm>
        </p:spPr>
        <p:txBody>
          <a:bodyPr vert="horz" lIns="0" tIns="0" rIns="0" bIns="0" rtlCol="0" anchor="t" anchorCtr="0">
            <a:noAutofit/>
          </a:bodyPr>
          <a:lstStyle/>
          <a:p>
            <a:r>
              <a:rPr lang="en-US" sz="4000" dirty="0"/>
              <a:t>Market Size for Green Ammonia</a:t>
            </a:r>
          </a:p>
        </p:txBody>
      </p:sp>
      <p:sp>
        <p:nvSpPr>
          <p:cNvPr id="2" name="Content Placeholder 1">
            <a:extLst>
              <a:ext uri="{FF2B5EF4-FFF2-40B4-BE49-F238E27FC236}">
                <a16:creationId xmlns:a16="http://schemas.microsoft.com/office/drawing/2014/main" id="{33E5A1C1-0676-934B-81C9-59EE74B54472}"/>
              </a:ext>
            </a:extLst>
          </p:cNvPr>
          <p:cNvSpPr>
            <a:spLocks noGrp="1"/>
          </p:cNvSpPr>
          <p:nvPr>
            <p:ph sz="half" idx="1"/>
          </p:nvPr>
        </p:nvSpPr>
        <p:spPr>
          <a:xfrm>
            <a:off x="316800" y="1701180"/>
            <a:ext cx="4381200" cy="4352400"/>
          </a:xfrm>
        </p:spPr>
        <p:txBody>
          <a:bodyPr vert="horz" lIns="0" tIns="0" rIns="0" bIns="0" rtlCol="0">
            <a:noAutofit/>
          </a:bodyPr>
          <a:lstStyle/>
          <a:p>
            <a:r>
              <a:rPr lang="en-CA" dirty="0"/>
              <a:t>Market for green ammonia is predicted to grow at a compound annual growth rate of 54% between 2020 and 2025</a:t>
            </a:r>
          </a:p>
          <a:p>
            <a:pPr marL="0" indent="0" algn="r">
              <a:buNone/>
            </a:pPr>
            <a:r>
              <a:rPr lang="en-CA" dirty="0"/>
              <a:t>Market Study Report LLC</a:t>
            </a:r>
          </a:p>
          <a:p>
            <a:pPr marL="0" indent="0" algn="r">
              <a:buNone/>
            </a:pPr>
            <a:r>
              <a:rPr lang="en-US" sz="1600" dirty="0">
                <a:hlinkClick r:id="rId3"/>
              </a:rPr>
              <a:t>https://www.marketwatch.com/press-release/global-green-ammonia-market-size-to-expand-at-54-of-cagr-by-2025-2021-07-05</a:t>
            </a:r>
            <a:r>
              <a:rPr lang="en-US" sz="1600" dirty="0"/>
              <a:t> </a:t>
            </a:r>
          </a:p>
        </p:txBody>
      </p:sp>
      <p:pic>
        <p:nvPicPr>
          <p:cNvPr id="12" name="Content Placeholder 11">
            <a:extLst>
              <a:ext uri="{FF2B5EF4-FFF2-40B4-BE49-F238E27FC236}">
                <a16:creationId xmlns:a16="http://schemas.microsoft.com/office/drawing/2014/main" id="{61C2D5CD-F288-F94F-A054-60F5B1CB461D}"/>
              </a:ext>
            </a:extLst>
          </p:cNvPr>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rcRect/>
          <a:stretch/>
        </p:blipFill>
        <p:spPr>
          <a:xfrm>
            <a:off x="5006951" y="-1"/>
            <a:ext cx="7182000" cy="6857999"/>
          </a:xfrm>
          <a:prstGeom prst="rect">
            <a:avLst/>
          </a:prstGeom>
          <a:effectLst/>
        </p:spPr>
      </p:pic>
      <p:pic>
        <p:nvPicPr>
          <p:cNvPr id="16" name="Picture 15" descr="Icon&#10;&#10;Description automatically generated">
            <a:extLst>
              <a:ext uri="{FF2B5EF4-FFF2-40B4-BE49-F238E27FC236}">
                <a16:creationId xmlns:a16="http://schemas.microsoft.com/office/drawing/2014/main" id="{748D353B-B6B6-4F4A-9096-E21DFA46B7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4009" y="5944891"/>
            <a:ext cx="728566" cy="631424"/>
          </a:xfrm>
          <a:prstGeom prst="rect">
            <a:avLst/>
          </a:prstGeom>
        </p:spPr>
      </p:pic>
      <p:sp>
        <p:nvSpPr>
          <p:cNvPr id="11" name="Slide Number Placeholder 5">
            <a:extLst>
              <a:ext uri="{FF2B5EF4-FFF2-40B4-BE49-F238E27FC236}">
                <a16:creationId xmlns:a16="http://schemas.microsoft.com/office/drawing/2014/main" id="{F8FA00E6-C407-4D4D-86DE-7A44256FFB8C}"/>
              </a:ext>
            </a:extLst>
          </p:cNvPr>
          <p:cNvSpPr>
            <a:spLocks noGrp="1"/>
          </p:cNvSpPr>
          <p:nvPr>
            <p:ph type="sldNum" sz="quarter" idx="12"/>
          </p:nvPr>
        </p:nvSpPr>
        <p:spPr>
          <a:xfrm>
            <a:off x="9339802" y="6492875"/>
            <a:ext cx="2743200" cy="365125"/>
          </a:xfrm>
          <a:prstGeom prst="rect">
            <a:avLst/>
          </a:prstGeom>
        </p:spPr>
        <p:txBody>
          <a:bodyPr/>
          <a:lstStyle/>
          <a:p>
            <a:pPr algn="r"/>
            <a:fld id="{09AD4D50-D1B1-AA45-884B-BE26F47D2654}" type="slidenum">
              <a:rPr lang="en-US" b="1" smtClean="0">
                <a:solidFill>
                  <a:schemeClr val="bg1"/>
                </a:solidFill>
              </a:rPr>
              <a:pPr algn="r"/>
              <a:t>14</a:t>
            </a:fld>
            <a:endParaRPr lang="en-US" b="1" dirty="0">
              <a:solidFill>
                <a:schemeClr val="bg1"/>
              </a:solidFill>
            </a:endParaRPr>
          </a:p>
        </p:txBody>
      </p:sp>
      <p:grpSp>
        <p:nvGrpSpPr>
          <p:cNvPr id="13" name="Group 12">
            <a:extLst>
              <a:ext uri="{FF2B5EF4-FFF2-40B4-BE49-F238E27FC236}">
                <a16:creationId xmlns:a16="http://schemas.microsoft.com/office/drawing/2014/main" id="{ACB4F5B8-5941-6840-89F4-404036ED01DA}"/>
              </a:ext>
            </a:extLst>
          </p:cNvPr>
          <p:cNvGrpSpPr/>
          <p:nvPr/>
        </p:nvGrpSpPr>
        <p:grpSpPr>
          <a:xfrm>
            <a:off x="1379784" y="6113161"/>
            <a:ext cx="3443676" cy="461665"/>
            <a:chOff x="8590218" y="6113161"/>
            <a:chExt cx="3443676" cy="461665"/>
          </a:xfrm>
        </p:grpSpPr>
        <p:sp>
          <p:nvSpPr>
            <p:cNvPr id="15" name="TextBox 14">
              <a:extLst>
                <a:ext uri="{FF2B5EF4-FFF2-40B4-BE49-F238E27FC236}">
                  <a16:creationId xmlns:a16="http://schemas.microsoft.com/office/drawing/2014/main" id="{88AEF018-ABCF-C044-B001-6BB0172BA3AC}"/>
                </a:ext>
              </a:extLst>
            </p:cNvPr>
            <p:cNvSpPr txBox="1"/>
            <p:nvPr/>
          </p:nvSpPr>
          <p:spPr>
            <a:xfrm>
              <a:off x="8590218" y="6113161"/>
              <a:ext cx="3443676" cy="46166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TSXV: NHHH  </a:t>
              </a:r>
              <a:r>
                <a:rPr lang="en-US" sz="2400" dirty="0">
                  <a:solidFill>
                    <a:srgbClr val="E50805"/>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OTCQB: NHHHF</a:t>
              </a:r>
            </a:p>
          </p:txBody>
        </p:sp>
        <p:sp>
          <p:nvSpPr>
            <p:cNvPr id="18" name="TextBox 17">
              <a:extLst>
                <a:ext uri="{FF2B5EF4-FFF2-40B4-BE49-F238E27FC236}">
                  <a16:creationId xmlns:a16="http://schemas.microsoft.com/office/drawing/2014/main" id="{367F9237-370D-AD40-B090-EE8EEFE7F8A1}"/>
                </a:ext>
              </a:extLst>
            </p:cNvPr>
            <p:cNvSpPr txBox="1"/>
            <p:nvPr/>
          </p:nvSpPr>
          <p:spPr>
            <a:xfrm>
              <a:off x="9910232" y="6193192"/>
              <a:ext cx="402168" cy="369332"/>
            </a:xfrm>
            <a:prstGeom prst="rect">
              <a:avLst/>
            </a:prstGeom>
            <a:noFill/>
          </p:spPr>
          <p:txBody>
            <a:bodyPr wrap="square" rtlCol="0">
              <a:spAutoFit/>
            </a:bodyPr>
            <a:lstStyle/>
            <a:p>
              <a:pPr algn="ctr"/>
              <a:r>
                <a:rPr lang="en-US" dirty="0">
                  <a:solidFill>
                    <a:srgbClr val="FF0000"/>
                  </a:solidFill>
                </a:rPr>
                <a:t>•</a:t>
              </a:r>
            </a:p>
          </p:txBody>
        </p:sp>
      </p:grpSp>
    </p:spTree>
    <p:extLst>
      <p:ext uri="{BB962C8B-B14F-4D97-AF65-F5344CB8AC3E}">
        <p14:creationId xmlns:p14="http://schemas.microsoft.com/office/powerpoint/2010/main" val="1540594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4E0FD81-2FBD-7545-99AB-6C6EB6789267}"/>
              </a:ext>
            </a:extLst>
          </p:cNvPr>
          <p:cNvSpPr>
            <a:spLocks noGrp="1"/>
          </p:cNvSpPr>
          <p:nvPr>
            <p:ph type="title"/>
          </p:nvPr>
        </p:nvSpPr>
        <p:spPr>
          <a:xfrm>
            <a:off x="316799" y="316800"/>
            <a:ext cx="4605493" cy="1324800"/>
          </a:xfrm>
        </p:spPr>
        <p:txBody>
          <a:bodyPr vert="horz" lIns="0" tIns="0" rIns="0" bIns="0" rtlCol="0" anchor="t" anchorCtr="0">
            <a:noAutofit/>
          </a:bodyPr>
          <a:lstStyle/>
          <a:p>
            <a:r>
              <a:rPr lang="en-US" sz="4000" spc="-100" dirty="0"/>
              <a:t>The problem with traditional ammonia</a:t>
            </a:r>
          </a:p>
        </p:txBody>
      </p:sp>
      <p:sp>
        <p:nvSpPr>
          <p:cNvPr id="2" name="Content Placeholder 1">
            <a:extLst>
              <a:ext uri="{FF2B5EF4-FFF2-40B4-BE49-F238E27FC236}">
                <a16:creationId xmlns:a16="http://schemas.microsoft.com/office/drawing/2014/main" id="{002D2D96-4212-B742-A7AB-9D924F47BA69}"/>
              </a:ext>
            </a:extLst>
          </p:cNvPr>
          <p:cNvSpPr>
            <a:spLocks noGrp="1"/>
          </p:cNvSpPr>
          <p:nvPr>
            <p:ph sz="half" idx="1"/>
          </p:nvPr>
        </p:nvSpPr>
        <p:spPr>
          <a:xfrm>
            <a:off x="316800" y="1519200"/>
            <a:ext cx="4381200" cy="4352400"/>
          </a:xfrm>
        </p:spPr>
        <p:txBody>
          <a:bodyPr vert="horz" lIns="0" tIns="0" rIns="0" bIns="0" rtlCol="0">
            <a:noAutofit/>
          </a:bodyPr>
          <a:lstStyle/>
          <a:p>
            <a:r>
              <a:rPr lang="en-US" sz="2400" dirty="0"/>
              <a:t>Traditional production</a:t>
            </a:r>
          </a:p>
          <a:p>
            <a:pPr lvl="1"/>
            <a:r>
              <a:rPr lang="en-US" sz="2000" dirty="0"/>
              <a:t>Energy intensive </a:t>
            </a:r>
          </a:p>
          <a:p>
            <a:pPr lvl="1"/>
            <a:r>
              <a:rPr lang="en-US" sz="2000" dirty="0"/>
              <a:t>Polluting: Massive refineries </a:t>
            </a:r>
          </a:p>
          <a:p>
            <a:pPr lvl="2"/>
            <a:r>
              <a:rPr lang="en-US" sz="1600" dirty="0"/>
              <a:t>To produce a </a:t>
            </a:r>
            <a:r>
              <a:rPr lang="en-US" sz="1600" dirty="0" err="1"/>
              <a:t>litre</a:t>
            </a:r>
            <a:r>
              <a:rPr lang="en-US" sz="1600" dirty="0"/>
              <a:t> of ammonia = one of highest concentration of greenhouse gas emissions</a:t>
            </a:r>
          </a:p>
          <a:p>
            <a:r>
              <a:rPr lang="en-US" sz="2400" dirty="0"/>
              <a:t>To date, clean production is too expensive</a:t>
            </a:r>
          </a:p>
          <a:p>
            <a:pPr lvl="1"/>
            <a:r>
              <a:rPr lang="en-US" sz="2000" dirty="0"/>
              <a:t>2 - 4 times more than traditional</a:t>
            </a:r>
            <a:r>
              <a:rPr lang="en-US" sz="2000" dirty="0">
                <a:solidFill>
                  <a:srgbClr val="FF0000"/>
                </a:solidFill>
              </a:rPr>
              <a:t> </a:t>
            </a:r>
            <a:r>
              <a:rPr lang="en-US" sz="2000" dirty="0"/>
              <a:t>production</a:t>
            </a:r>
          </a:p>
        </p:txBody>
      </p:sp>
      <p:pic>
        <p:nvPicPr>
          <p:cNvPr id="7" name="Content Placeholder 6">
            <a:extLst>
              <a:ext uri="{FF2B5EF4-FFF2-40B4-BE49-F238E27FC236}">
                <a16:creationId xmlns:a16="http://schemas.microsoft.com/office/drawing/2014/main" id="{ED86A895-9E0D-2547-9262-7E3F25CFBF63}"/>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5014801" y="10"/>
            <a:ext cx="7181613" cy="6857990"/>
          </a:xfrm>
          <a:prstGeom prst="rect">
            <a:avLst/>
          </a:prstGeom>
          <a:effectLst/>
        </p:spPr>
      </p:pic>
      <p:pic>
        <p:nvPicPr>
          <p:cNvPr id="14" name="Picture 13" descr="Icon&#10;&#10;Description automatically generated">
            <a:extLst>
              <a:ext uri="{FF2B5EF4-FFF2-40B4-BE49-F238E27FC236}">
                <a16:creationId xmlns:a16="http://schemas.microsoft.com/office/drawing/2014/main" id="{5D2DE6F4-7824-D340-96C3-0C16BC2C22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009" y="5944891"/>
            <a:ext cx="728566" cy="631424"/>
          </a:xfrm>
          <a:prstGeom prst="rect">
            <a:avLst/>
          </a:prstGeom>
        </p:spPr>
      </p:pic>
      <p:sp>
        <p:nvSpPr>
          <p:cNvPr id="11" name="Slide Number Placeholder 5">
            <a:extLst>
              <a:ext uri="{FF2B5EF4-FFF2-40B4-BE49-F238E27FC236}">
                <a16:creationId xmlns:a16="http://schemas.microsoft.com/office/drawing/2014/main" id="{82BA4EAD-AE65-A342-A815-99694B7DF49C}"/>
              </a:ext>
            </a:extLst>
          </p:cNvPr>
          <p:cNvSpPr>
            <a:spLocks noGrp="1"/>
          </p:cNvSpPr>
          <p:nvPr>
            <p:ph type="sldNum" sz="quarter" idx="12"/>
          </p:nvPr>
        </p:nvSpPr>
        <p:spPr>
          <a:xfrm>
            <a:off x="9339802" y="6492875"/>
            <a:ext cx="2743200" cy="365125"/>
          </a:xfrm>
          <a:prstGeom prst="rect">
            <a:avLst/>
          </a:prstGeom>
        </p:spPr>
        <p:txBody>
          <a:bodyPr/>
          <a:lstStyle/>
          <a:p>
            <a:pPr algn="r"/>
            <a:fld id="{09AD4D50-D1B1-AA45-884B-BE26F47D2654}" type="slidenum">
              <a:rPr lang="en-US" b="1" smtClean="0">
                <a:solidFill>
                  <a:schemeClr val="bg1"/>
                </a:solidFill>
              </a:rPr>
              <a:pPr algn="r"/>
              <a:t>15</a:t>
            </a:fld>
            <a:endParaRPr lang="en-US" b="1" dirty="0">
              <a:solidFill>
                <a:schemeClr val="bg1"/>
              </a:solidFill>
            </a:endParaRPr>
          </a:p>
        </p:txBody>
      </p:sp>
      <p:grpSp>
        <p:nvGrpSpPr>
          <p:cNvPr id="13" name="Group 12">
            <a:extLst>
              <a:ext uri="{FF2B5EF4-FFF2-40B4-BE49-F238E27FC236}">
                <a16:creationId xmlns:a16="http://schemas.microsoft.com/office/drawing/2014/main" id="{9B29D326-3CA7-E846-A9C4-62B2B16427B6}"/>
              </a:ext>
            </a:extLst>
          </p:cNvPr>
          <p:cNvGrpSpPr/>
          <p:nvPr/>
        </p:nvGrpSpPr>
        <p:grpSpPr>
          <a:xfrm>
            <a:off x="1379784" y="6113161"/>
            <a:ext cx="3443676" cy="461665"/>
            <a:chOff x="8590218" y="6113161"/>
            <a:chExt cx="3443676" cy="461665"/>
          </a:xfrm>
        </p:grpSpPr>
        <p:sp>
          <p:nvSpPr>
            <p:cNvPr id="15" name="TextBox 14">
              <a:extLst>
                <a:ext uri="{FF2B5EF4-FFF2-40B4-BE49-F238E27FC236}">
                  <a16:creationId xmlns:a16="http://schemas.microsoft.com/office/drawing/2014/main" id="{E26FCCA2-19F9-BE4F-B3F0-7D414F085853}"/>
                </a:ext>
              </a:extLst>
            </p:cNvPr>
            <p:cNvSpPr txBox="1"/>
            <p:nvPr/>
          </p:nvSpPr>
          <p:spPr>
            <a:xfrm>
              <a:off x="8590218" y="6113161"/>
              <a:ext cx="3443676" cy="46166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TSXV: NHHH  </a:t>
              </a:r>
              <a:r>
                <a:rPr lang="en-US" sz="2400" dirty="0">
                  <a:solidFill>
                    <a:srgbClr val="E50805"/>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OTCQB: NHHHF</a:t>
              </a:r>
            </a:p>
          </p:txBody>
        </p:sp>
        <p:sp>
          <p:nvSpPr>
            <p:cNvPr id="16" name="TextBox 15">
              <a:extLst>
                <a:ext uri="{FF2B5EF4-FFF2-40B4-BE49-F238E27FC236}">
                  <a16:creationId xmlns:a16="http://schemas.microsoft.com/office/drawing/2014/main" id="{8A73FBFB-BA90-FF4E-8262-3D93611D1847}"/>
                </a:ext>
              </a:extLst>
            </p:cNvPr>
            <p:cNvSpPr txBox="1"/>
            <p:nvPr/>
          </p:nvSpPr>
          <p:spPr>
            <a:xfrm>
              <a:off x="9910232" y="6193192"/>
              <a:ext cx="402168" cy="369332"/>
            </a:xfrm>
            <a:prstGeom prst="rect">
              <a:avLst/>
            </a:prstGeom>
            <a:noFill/>
          </p:spPr>
          <p:txBody>
            <a:bodyPr wrap="square" rtlCol="0">
              <a:spAutoFit/>
            </a:bodyPr>
            <a:lstStyle/>
            <a:p>
              <a:pPr algn="ctr"/>
              <a:r>
                <a:rPr lang="en-US" dirty="0">
                  <a:solidFill>
                    <a:srgbClr val="FF0000"/>
                  </a:solidFill>
                </a:rPr>
                <a:t>•</a:t>
              </a:r>
            </a:p>
          </p:txBody>
        </p:sp>
      </p:grpSp>
    </p:spTree>
    <p:extLst>
      <p:ext uri="{BB962C8B-B14F-4D97-AF65-F5344CB8AC3E}">
        <p14:creationId xmlns:p14="http://schemas.microsoft.com/office/powerpoint/2010/main" val="3794260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8649F5-2CF4-7440-8BA9-901C587565A2}"/>
              </a:ext>
            </a:extLst>
          </p:cNvPr>
          <p:cNvSpPr>
            <a:spLocks noGrp="1"/>
          </p:cNvSpPr>
          <p:nvPr>
            <p:ph type="title"/>
          </p:nvPr>
        </p:nvSpPr>
        <p:spPr>
          <a:xfrm>
            <a:off x="316800" y="316800"/>
            <a:ext cx="4381200" cy="1324800"/>
          </a:xfrm>
        </p:spPr>
        <p:txBody>
          <a:bodyPr vert="horz" lIns="0" tIns="0" rIns="0" bIns="0" rtlCol="0" anchor="t" anchorCtr="0">
            <a:noAutofit/>
          </a:bodyPr>
          <a:lstStyle/>
          <a:p>
            <a:r>
              <a:rPr lang="en-US" sz="3600" spc="-100" dirty="0"/>
              <a:t>Our Carbon-free NH3</a:t>
            </a:r>
          </a:p>
        </p:txBody>
      </p:sp>
      <p:sp>
        <p:nvSpPr>
          <p:cNvPr id="2" name="Content Placeholder 1">
            <a:extLst>
              <a:ext uri="{FF2B5EF4-FFF2-40B4-BE49-F238E27FC236}">
                <a16:creationId xmlns:a16="http://schemas.microsoft.com/office/drawing/2014/main" id="{2D37F57F-B094-6140-A12B-4056DAF25C53}"/>
              </a:ext>
            </a:extLst>
          </p:cNvPr>
          <p:cNvSpPr>
            <a:spLocks noGrp="1"/>
          </p:cNvSpPr>
          <p:nvPr>
            <p:ph sz="half" idx="1"/>
          </p:nvPr>
        </p:nvSpPr>
        <p:spPr>
          <a:xfrm>
            <a:off x="316800" y="902768"/>
            <a:ext cx="4506660" cy="5210393"/>
          </a:xfrm>
        </p:spPr>
        <p:txBody>
          <a:bodyPr vert="horz" lIns="0" tIns="0" rIns="0" bIns="0" rtlCol="0">
            <a:noAutofit/>
          </a:bodyPr>
          <a:lstStyle/>
          <a:p>
            <a:r>
              <a:rPr lang="en-US" sz="2400" dirty="0"/>
              <a:t>Takes air, water and sustainable electricity </a:t>
            </a:r>
            <a:br>
              <a:rPr lang="en-US" sz="2400" dirty="0"/>
            </a:br>
            <a:r>
              <a:rPr lang="en-US" sz="2400" dirty="0"/>
              <a:t>and converts into non-polluting:</a:t>
            </a:r>
          </a:p>
          <a:p>
            <a:pPr lvl="1"/>
            <a:r>
              <a:rPr lang="en-US" dirty="0"/>
              <a:t>Chemical</a:t>
            </a:r>
          </a:p>
          <a:p>
            <a:pPr lvl="1"/>
            <a:r>
              <a:rPr lang="en-US" dirty="0"/>
              <a:t>Fertilizer</a:t>
            </a:r>
          </a:p>
          <a:p>
            <a:pPr lvl="1"/>
            <a:r>
              <a:rPr lang="en-US" sz="2000" dirty="0"/>
              <a:t>Fuel for engines, fuel cells</a:t>
            </a:r>
          </a:p>
          <a:p>
            <a:r>
              <a:rPr lang="en-US" dirty="0"/>
              <a:t>Ideal for energy production and grid storage</a:t>
            </a:r>
          </a:p>
          <a:p>
            <a:r>
              <a:rPr lang="en-US" dirty="0"/>
              <a:t>Perfect carrier of hydrogen for hydrogen economy</a:t>
            </a:r>
          </a:p>
          <a:p>
            <a:r>
              <a:rPr lang="en-US" sz="2400" dirty="0" err="1"/>
              <a:t>FuelPositive’s</a:t>
            </a:r>
            <a:r>
              <a:rPr lang="en-US" sz="2400" dirty="0"/>
              <a:t> production system</a:t>
            </a:r>
            <a:r>
              <a:rPr lang="en-US" sz="2400" dirty="0">
                <a:solidFill>
                  <a:srgbClr val="FF0000"/>
                </a:solidFill>
              </a:rPr>
              <a:t> </a:t>
            </a:r>
            <a:r>
              <a:rPr lang="en-US" sz="2400" dirty="0"/>
              <a:t>is affordable</a:t>
            </a:r>
          </a:p>
          <a:p>
            <a:pPr lvl="1"/>
            <a:r>
              <a:rPr lang="en-US" sz="2000" dirty="0"/>
              <a:t>Takes 30% less energy to produce than traditional production</a:t>
            </a:r>
          </a:p>
        </p:txBody>
      </p:sp>
      <p:pic>
        <p:nvPicPr>
          <p:cNvPr id="13" name="Content Placeholder 12">
            <a:extLst>
              <a:ext uri="{FF2B5EF4-FFF2-40B4-BE49-F238E27FC236}">
                <a16:creationId xmlns:a16="http://schemas.microsoft.com/office/drawing/2014/main" id="{63ED471C-00ED-E84F-8D9E-6CB80F83E5CB}"/>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5010386" y="10"/>
            <a:ext cx="7181613" cy="6857990"/>
          </a:xfrm>
          <a:prstGeom prst="rect">
            <a:avLst/>
          </a:prstGeom>
          <a:effectLst/>
        </p:spPr>
      </p:pic>
      <p:pic>
        <p:nvPicPr>
          <p:cNvPr id="15" name="Picture 14" descr="Icon&#10;&#10;Description automatically generated">
            <a:extLst>
              <a:ext uri="{FF2B5EF4-FFF2-40B4-BE49-F238E27FC236}">
                <a16:creationId xmlns:a16="http://schemas.microsoft.com/office/drawing/2014/main" id="{1F711C30-FC2B-914C-98B2-4DB76370D6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009" y="5944891"/>
            <a:ext cx="728566" cy="631424"/>
          </a:xfrm>
          <a:prstGeom prst="rect">
            <a:avLst/>
          </a:prstGeom>
        </p:spPr>
      </p:pic>
      <p:sp>
        <p:nvSpPr>
          <p:cNvPr id="11" name="Slide Number Placeholder 5">
            <a:extLst>
              <a:ext uri="{FF2B5EF4-FFF2-40B4-BE49-F238E27FC236}">
                <a16:creationId xmlns:a16="http://schemas.microsoft.com/office/drawing/2014/main" id="{D858C560-7D0A-3246-8FC1-46F8FBD2CF5C}"/>
              </a:ext>
            </a:extLst>
          </p:cNvPr>
          <p:cNvSpPr>
            <a:spLocks noGrp="1"/>
          </p:cNvSpPr>
          <p:nvPr>
            <p:ph type="sldNum" sz="quarter" idx="12"/>
          </p:nvPr>
        </p:nvSpPr>
        <p:spPr>
          <a:xfrm>
            <a:off x="9339802" y="6492875"/>
            <a:ext cx="2743200" cy="365125"/>
          </a:xfrm>
          <a:prstGeom prst="rect">
            <a:avLst/>
          </a:prstGeom>
        </p:spPr>
        <p:txBody>
          <a:bodyPr/>
          <a:lstStyle/>
          <a:p>
            <a:pPr algn="r"/>
            <a:fld id="{09AD4D50-D1B1-AA45-884B-BE26F47D2654}" type="slidenum">
              <a:rPr lang="en-US" b="1" smtClean="0">
                <a:solidFill>
                  <a:schemeClr val="bg1"/>
                </a:solidFill>
              </a:rPr>
              <a:pPr algn="r"/>
              <a:t>16</a:t>
            </a:fld>
            <a:endParaRPr lang="en-US" b="1" dirty="0">
              <a:solidFill>
                <a:schemeClr val="bg1"/>
              </a:solidFill>
            </a:endParaRPr>
          </a:p>
        </p:txBody>
      </p:sp>
      <p:grpSp>
        <p:nvGrpSpPr>
          <p:cNvPr id="12" name="Group 11">
            <a:extLst>
              <a:ext uri="{FF2B5EF4-FFF2-40B4-BE49-F238E27FC236}">
                <a16:creationId xmlns:a16="http://schemas.microsoft.com/office/drawing/2014/main" id="{02A46241-EAC0-5E48-9BEC-069CDCACEECA}"/>
              </a:ext>
            </a:extLst>
          </p:cNvPr>
          <p:cNvGrpSpPr/>
          <p:nvPr/>
        </p:nvGrpSpPr>
        <p:grpSpPr>
          <a:xfrm>
            <a:off x="1379784" y="6113161"/>
            <a:ext cx="3443676" cy="461665"/>
            <a:chOff x="8590218" y="6113161"/>
            <a:chExt cx="3443676" cy="461665"/>
          </a:xfrm>
        </p:grpSpPr>
        <p:sp>
          <p:nvSpPr>
            <p:cNvPr id="14" name="TextBox 13">
              <a:extLst>
                <a:ext uri="{FF2B5EF4-FFF2-40B4-BE49-F238E27FC236}">
                  <a16:creationId xmlns:a16="http://schemas.microsoft.com/office/drawing/2014/main" id="{E0264A14-DAD4-E146-AF26-CEAE53AE37C1}"/>
                </a:ext>
              </a:extLst>
            </p:cNvPr>
            <p:cNvSpPr txBox="1"/>
            <p:nvPr/>
          </p:nvSpPr>
          <p:spPr>
            <a:xfrm>
              <a:off x="8590218" y="6113161"/>
              <a:ext cx="3443676" cy="46166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TSXV: NHHH  </a:t>
              </a:r>
              <a:r>
                <a:rPr lang="en-US" sz="2400" dirty="0">
                  <a:solidFill>
                    <a:srgbClr val="E50805"/>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OTCQB: NHHHF</a:t>
              </a:r>
            </a:p>
          </p:txBody>
        </p:sp>
        <p:sp>
          <p:nvSpPr>
            <p:cNvPr id="16" name="TextBox 15">
              <a:extLst>
                <a:ext uri="{FF2B5EF4-FFF2-40B4-BE49-F238E27FC236}">
                  <a16:creationId xmlns:a16="http://schemas.microsoft.com/office/drawing/2014/main" id="{6627160B-DF1D-D44B-8071-13102360B9E2}"/>
                </a:ext>
              </a:extLst>
            </p:cNvPr>
            <p:cNvSpPr txBox="1"/>
            <p:nvPr/>
          </p:nvSpPr>
          <p:spPr>
            <a:xfrm>
              <a:off x="9910232" y="6193192"/>
              <a:ext cx="402168" cy="369332"/>
            </a:xfrm>
            <a:prstGeom prst="rect">
              <a:avLst/>
            </a:prstGeom>
            <a:noFill/>
          </p:spPr>
          <p:txBody>
            <a:bodyPr wrap="square" rtlCol="0">
              <a:spAutoFit/>
            </a:bodyPr>
            <a:lstStyle/>
            <a:p>
              <a:pPr algn="ctr"/>
              <a:r>
                <a:rPr lang="en-US" dirty="0">
                  <a:solidFill>
                    <a:srgbClr val="FF0000"/>
                  </a:solidFill>
                </a:rPr>
                <a:t>•</a:t>
              </a:r>
            </a:p>
          </p:txBody>
        </p:sp>
      </p:grpSp>
    </p:spTree>
    <p:extLst>
      <p:ext uri="{BB962C8B-B14F-4D97-AF65-F5344CB8AC3E}">
        <p14:creationId xmlns:p14="http://schemas.microsoft.com/office/powerpoint/2010/main" val="2597293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296209-56BC-A242-96FE-F28E0C712009}"/>
              </a:ext>
            </a:extLst>
          </p:cNvPr>
          <p:cNvSpPr>
            <a:spLocks noGrp="1"/>
          </p:cNvSpPr>
          <p:nvPr>
            <p:ph type="title"/>
          </p:nvPr>
        </p:nvSpPr>
        <p:spPr>
          <a:xfrm>
            <a:off x="316800" y="316800"/>
            <a:ext cx="4381200" cy="1324800"/>
          </a:xfrm>
        </p:spPr>
        <p:txBody>
          <a:bodyPr vert="horz" lIns="0" tIns="0" rIns="0" bIns="0" rtlCol="0" anchor="t" anchorCtr="0">
            <a:noAutofit/>
          </a:bodyPr>
          <a:lstStyle/>
          <a:p>
            <a:r>
              <a:rPr lang="en-US" sz="4000" dirty="0" err="1"/>
              <a:t>FuelPositive’s</a:t>
            </a:r>
            <a:r>
              <a:rPr lang="en-US" sz="4000" dirty="0"/>
              <a:t> System</a:t>
            </a:r>
          </a:p>
        </p:txBody>
      </p:sp>
      <p:sp>
        <p:nvSpPr>
          <p:cNvPr id="2" name="Content Placeholder 1">
            <a:extLst>
              <a:ext uri="{FF2B5EF4-FFF2-40B4-BE49-F238E27FC236}">
                <a16:creationId xmlns:a16="http://schemas.microsoft.com/office/drawing/2014/main" id="{65F7D106-BE36-444E-96D2-2F19D4AF587D}"/>
              </a:ext>
            </a:extLst>
          </p:cNvPr>
          <p:cNvSpPr>
            <a:spLocks noGrp="1"/>
          </p:cNvSpPr>
          <p:nvPr>
            <p:ph sz="half" idx="1"/>
          </p:nvPr>
        </p:nvSpPr>
        <p:spPr>
          <a:xfrm>
            <a:off x="316800" y="1519200"/>
            <a:ext cx="4381200" cy="4352400"/>
          </a:xfrm>
        </p:spPr>
        <p:txBody>
          <a:bodyPr vert="horz" lIns="0" tIns="0" rIns="0" bIns="0" rtlCol="0">
            <a:noAutofit/>
          </a:bodyPr>
          <a:lstStyle/>
          <a:p>
            <a:r>
              <a:rPr lang="en-US" dirty="0"/>
              <a:t>Phase 2 commercial demonstration prototypes currently in development</a:t>
            </a:r>
          </a:p>
          <a:p>
            <a:r>
              <a:rPr lang="en-US" dirty="0"/>
              <a:t>Modular, scalable</a:t>
            </a:r>
          </a:p>
          <a:p>
            <a:r>
              <a:rPr lang="en-US" dirty="0"/>
              <a:t>Easily transported</a:t>
            </a:r>
          </a:p>
          <a:p>
            <a:pPr lvl="1"/>
            <a:r>
              <a:rPr lang="en-US" sz="1800" dirty="0"/>
              <a:t>Size </a:t>
            </a:r>
            <a:r>
              <a:rPr lang="en-US" dirty="0"/>
              <a:t>of shipping containers</a:t>
            </a:r>
          </a:p>
          <a:p>
            <a:pPr lvl="1"/>
            <a:r>
              <a:rPr lang="en-US" dirty="0"/>
              <a:t>Onsite production</a:t>
            </a:r>
          </a:p>
          <a:p>
            <a:r>
              <a:rPr lang="en-US" dirty="0"/>
              <a:t>Output/unit will produce commercially viable quantity of liquid carbon-free NH3</a:t>
            </a:r>
          </a:p>
          <a:p>
            <a:r>
              <a:rPr lang="en-US" dirty="0"/>
              <a:t>Pilot projects in place Q1 2022</a:t>
            </a:r>
          </a:p>
        </p:txBody>
      </p:sp>
      <p:pic>
        <p:nvPicPr>
          <p:cNvPr id="6" name="Content Placeholder 5">
            <a:extLst>
              <a:ext uri="{FF2B5EF4-FFF2-40B4-BE49-F238E27FC236}">
                <a16:creationId xmlns:a16="http://schemas.microsoft.com/office/drawing/2014/main" id="{55268180-23BA-8446-AAD1-1F6197D38423}"/>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5010386" y="10"/>
            <a:ext cx="7181614" cy="6857990"/>
          </a:xfrm>
          <a:prstGeom prst="rect">
            <a:avLst/>
          </a:prstGeom>
          <a:effectLst/>
        </p:spPr>
      </p:pic>
      <p:pic>
        <p:nvPicPr>
          <p:cNvPr id="9" name="Picture 8" descr="Icon&#10;&#10;Description automatically generated">
            <a:extLst>
              <a:ext uri="{FF2B5EF4-FFF2-40B4-BE49-F238E27FC236}">
                <a16:creationId xmlns:a16="http://schemas.microsoft.com/office/drawing/2014/main" id="{CE853A6C-180F-7B42-B86E-F99F7AEEBA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009" y="5944891"/>
            <a:ext cx="728566" cy="631424"/>
          </a:xfrm>
          <a:prstGeom prst="rect">
            <a:avLst/>
          </a:prstGeom>
        </p:spPr>
      </p:pic>
      <p:sp>
        <p:nvSpPr>
          <p:cNvPr id="14" name="Slide Number Placeholder 5">
            <a:extLst>
              <a:ext uri="{FF2B5EF4-FFF2-40B4-BE49-F238E27FC236}">
                <a16:creationId xmlns:a16="http://schemas.microsoft.com/office/drawing/2014/main" id="{744116CE-8150-684F-B901-1ECF928CDC69}"/>
              </a:ext>
            </a:extLst>
          </p:cNvPr>
          <p:cNvSpPr>
            <a:spLocks noGrp="1"/>
          </p:cNvSpPr>
          <p:nvPr>
            <p:ph type="sldNum" sz="quarter" idx="12"/>
          </p:nvPr>
        </p:nvSpPr>
        <p:spPr>
          <a:xfrm>
            <a:off x="9339802" y="6492875"/>
            <a:ext cx="2743200" cy="365125"/>
          </a:xfrm>
          <a:prstGeom prst="rect">
            <a:avLst/>
          </a:prstGeom>
        </p:spPr>
        <p:txBody>
          <a:bodyPr/>
          <a:lstStyle/>
          <a:p>
            <a:pPr algn="r"/>
            <a:fld id="{09AD4D50-D1B1-AA45-884B-BE26F47D2654}" type="slidenum">
              <a:rPr lang="en-US" b="1" smtClean="0">
                <a:solidFill>
                  <a:schemeClr val="bg1"/>
                </a:solidFill>
              </a:rPr>
              <a:pPr algn="r"/>
              <a:t>17</a:t>
            </a:fld>
            <a:endParaRPr lang="en-US" b="1" dirty="0">
              <a:solidFill>
                <a:schemeClr val="bg1"/>
              </a:solidFill>
            </a:endParaRPr>
          </a:p>
        </p:txBody>
      </p:sp>
      <p:grpSp>
        <p:nvGrpSpPr>
          <p:cNvPr id="15" name="Group 14">
            <a:extLst>
              <a:ext uri="{FF2B5EF4-FFF2-40B4-BE49-F238E27FC236}">
                <a16:creationId xmlns:a16="http://schemas.microsoft.com/office/drawing/2014/main" id="{C22A593E-5050-2746-B979-05AAFF4B5BEE}"/>
              </a:ext>
            </a:extLst>
          </p:cNvPr>
          <p:cNvGrpSpPr/>
          <p:nvPr/>
        </p:nvGrpSpPr>
        <p:grpSpPr>
          <a:xfrm>
            <a:off x="1379784" y="6113161"/>
            <a:ext cx="3443676" cy="461665"/>
            <a:chOff x="8590218" y="6113161"/>
            <a:chExt cx="3443676" cy="461665"/>
          </a:xfrm>
        </p:grpSpPr>
        <p:sp>
          <p:nvSpPr>
            <p:cNvPr id="16" name="TextBox 15">
              <a:extLst>
                <a:ext uri="{FF2B5EF4-FFF2-40B4-BE49-F238E27FC236}">
                  <a16:creationId xmlns:a16="http://schemas.microsoft.com/office/drawing/2014/main" id="{05AB394A-A703-6147-BE3E-974D95043B9E}"/>
                </a:ext>
              </a:extLst>
            </p:cNvPr>
            <p:cNvSpPr txBox="1"/>
            <p:nvPr/>
          </p:nvSpPr>
          <p:spPr>
            <a:xfrm>
              <a:off x="8590218" y="6113161"/>
              <a:ext cx="3443676" cy="46166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TSXV: NHHH  </a:t>
              </a:r>
              <a:r>
                <a:rPr lang="en-US" sz="2400" dirty="0">
                  <a:solidFill>
                    <a:srgbClr val="E50805"/>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OTCQB: NHHHF</a:t>
              </a:r>
            </a:p>
          </p:txBody>
        </p:sp>
        <p:sp>
          <p:nvSpPr>
            <p:cNvPr id="17" name="TextBox 16">
              <a:extLst>
                <a:ext uri="{FF2B5EF4-FFF2-40B4-BE49-F238E27FC236}">
                  <a16:creationId xmlns:a16="http://schemas.microsoft.com/office/drawing/2014/main" id="{B6129A4D-C84D-2843-9EA9-B7573085411E}"/>
                </a:ext>
              </a:extLst>
            </p:cNvPr>
            <p:cNvSpPr txBox="1"/>
            <p:nvPr/>
          </p:nvSpPr>
          <p:spPr>
            <a:xfrm>
              <a:off x="9910232" y="6193192"/>
              <a:ext cx="402168" cy="369332"/>
            </a:xfrm>
            <a:prstGeom prst="rect">
              <a:avLst/>
            </a:prstGeom>
            <a:noFill/>
          </p:spPr>
          <p:txBody>
            <a:bodyPr wrap="square" rtlCol="0">
              <a:spAutoFit/>
            </a:bodyPr>
            <a:lstStyle/>
            <a:p>
              <a:pPr algn="ctr"/>
              <a:r>
                <a:rPr lang="en-US" dirty="0">
                  <a:solidFill>
                    <a:srgbClr val="FF0000"/>
                  </a:solidFill>
                </a:rPr>
                <a:t>•</a:t>
              </a:r>
            </a:p>
          </p:txBody>
        </p:sp>
      </p:grpSp>
    </p:spTree>
    <p:extLst>
      <p:ext uri="{BB962C8B-B14F-4D97-AF65-F5344CB8AC3E}">
        <p14:creationId xmlns:p14="http://schemas.microsoft.com/office/powerpoint/2010/main" val="1961434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05A65BC-BF84-2B49-B3B4-5BA18810B8A0}"/>
              </a:ext>
            </a:extLst>
          </p:cNvPr>
          <p:cNvSpPr>
            <a:spLocks noGrp="1"/>
          </p:cNvSpPr>
          <p:nvPr>
            <p:ph type="title"/>
          </p:nvPr>
        </p:nvSpPr>
        <p:spPr>
          <a:xfrm>
            <a:off x="316799" y="316800"/>
            <a:ext cx="5005827" cy="1324800"/>
          </a:xfrm>
        </p:spPr>
        <p:txBody>
          <a:bodyPr vert="horz" lIns="0" tIns="0" rIns="0" bIns="0" rtlCol="0" anchor="t" anchorCtr="0">
            <a:noAutofit/>
          </a:bodyPr>
          <a:lstStyle/>
          <a:p>
            <a:r>
              <a:rPr lang="en-US" sz="4000" spc="-200" dirty="0"/>
              <a:t>Will there be enough clean electricity?</a:t>
            </a:r>
          </a:p>
        </p:txBody>
      </p:sp>
      <p:sp>
        <p:nvSpPr>
          <p:cNvPr id="2" name="Content Placeholder 1">
            <a:extLst>
              <a:ext uri="{FF2B5EF4-FFF2-40B4-BE49-F238E27FC236}">
                <a16:creationId xmlns:a16="http://schemas.microsoft.com/office/drawing/2014/main" id="{3392EC52-5277-F24A-976F-E34A13800757}"/>
              </a:ext>
            </a:extLst>
          </p:cNvPr>
          <p:cNvSpPr>
            <a:spLocks noGrp="1"/>
          </p:cNvSpPr>
          <p:nvPr>
            <p:ph sz="half" idx="1"/>
          </p:nvPr>
        </p:nvSpPr>
        <p:spPr>
          <a:xfrm>
            <a:off x="316799" y="1427760"/>
            <a:ext cx="4381200" cy="4352400"/>
          </a:xfrm>
        </p:spPr>
        <p:txBody>
          <a:bodyPr vert="horz" lIns="0" tIns="0" rIns="0" bIns="0" rtlCol="0">
            <a:noAutofit/>
          </a:bodyPr>
          <a:lstStyle/>
          <a:p>
            <a:r>
              <a:rPr lang="en-US" dirty="0"/>
              <a:t>Producing clean NH3 requires a clean electricity source, e.g., hydroelectric, solar, wind, </a:t>
            </a:r>
            <a:br>
              <a:rPr lang="en-US" dirty="0"/>
            </a:br>
            <a:r>
              <a:rPr lang="en-US" dirty="0"/>
              <a:t>geo-thermal</a:t>
            </a:r>
          </a:p>
          <a:p>
            <a:r>
              <a:rPr lang="en-US" dirty="0"/>
              <a:t>Forecasts are strong and prices dropping</a:t>
            </a:r>
          </a:p>
          <a:p>
            <a:pPr marL="0" indent="0">
              <a:buNone/>
            </a:pPr>
            <a:endParaRPr lang="en-US" dirty="0"/>
          </a:p>
          <a:p>
            <a:endParaRPr lang="en-US" dirty="0"/>
          </a:p>
          <a:p>
            <a:endParaRPr lang="en-US" dirty="0"/>
          </a:p>
          <a:p>
            <a:r>
              <a:rPr lang="en-US" dirty="0"/>
              <a:t>Massive global green movement, initiatives, targets</a:t>
            </a:r>
          </a:p>
        </p:txBody>
      </p:sp>
      <p:pic>
        <p:nvPicPr>
          <p:cNvPr id="6" name="Content Placeholder 5">
            <a:extLst>
              <a:ext uri="{FF2B5EF4-FFF2-40B4-BE49-F238E27FC236}">
                <a16:creationId xmlns:a16="http://schemas.microsoft.com/office/drawing/2014/main" id="{EEB09B21-9625-3149-8824-D11BD6E8C4DB}"/>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5010386" y="10"/>
            <a:ext cx="7181613" cy="6857990"/>
          </a:xfrm>
          <a:prstGeom prst="rect">
            <a:avLst/>
          </a:prstGeom>
          <a:effectLst/>
        </p:spPr>
      </p:pic>
      <p:pic>
        <p:nvPicPr>
          <p:cNvPr id="9" name="Picture 8" descr="Icon&#10;&#10;Description automatically generated">
            <a:extLst>
              <a:ext uri="{FF2B5EF4-FFF2-40B4-BE49-F238E27FC236}">
                <a16:creationId xmlns:a16="http://schemas.microsoft.com/office/drawing/2014/main" id="{7B531B30-8A87-5141-93C0-7B182850EA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009" y="5944891"/>
            <a:ext cx="728566" cy="631424"/>
          </a:xfrm>
          <a:prstGeom prst="rect">
            <a:avLst/>
          </a:prstGeom>
        </p:spPr>
      </p:pic>
      <p:sp>
        <p:nvSpPr>
          <p:cNvPr id="14" name="Slide Number Placeholder 5">
            <a:extLst>
              <a:ext uri="{FF2B5EF4-FFF2-40B4-BE49-F238E27FC236}">
                <a16:creationId xmlns:a16="http://schemas.microsoft.com/office/drawing/2014/main" id="{31F9628D-F2BA-7E46-A335-C394BFB06B45}"/>
              </a:ext>
            </a:extLst>
          </p:cNvPr>
          <p:cNvSpPr>
            <a:spLocks noGrp="1"/>
          </p:cNvSpPr>
          <p:nvPr>
            <p:ph type="sldNum" sz="quarter" idx="12"/>
          </p:nvPr>
        </p:nvSpPr>
        <p:spPr>
          <a:xfrm>
            <a:off x="9339802" y="6492875"/>
            <a:ext cx="2743200" cy="365125"/>
          </a:xfrm>
          <a:prstGeom prst="rect">
            <a:avLst/>
          </a:prstGeom>
        </p:spPr>
        <p:txBody>
          <a:bodyPr/>
          <a:lstStyle/>
          <a:p>
            <a:pPr algn="r"/>
            <a:fld id="{09AD4D50-D1B1-AA45-884B-BE26F47D2654}" type="slidenum">
              <a:rPr lang="en-US" b="1" smtClean="0">
                <a:solidFill>
                  <a:schemeClr val="bg1"/>
                </a:solidFill>
              </a:rPr>
              <a:pPr algn="r"/>
              <a:t>18</a:t>
            </a:fld>
            <a:endParaRPr lang="en-US" b="1" dirty="0">
              <a:solidFill>
                <a:schemeClr val="bg1"/>
              </a:solidFill>
            </a:endParaRPr>
          </a:p>
        </p:txBody>
      </p:sp>
      <p:grpSp>
        <p:nvGrpSpPr>
          <p:cNvPr id="15" name="Group 14">
            <a:extLst>
              <a:ext uri="{FF2B5EF4-FFF2-40B4-BE49-F238E27FC236}">
                <a16:creationId xmlns:a16="http://schemas.microsoft.com/office/drawing/2014/main" id="{8C3F41F6-0205-C948-ABC4-D1D6D5AA110F}"/>
              </a:ext>
            </a:extLst>
          </p:cNvPr>
          <p:cNvGrpSpPr/>
          <p:nvPr/>
        </p:nvGrpSpPr>
        <p:grpSpPr>
          <a:xfrm>
            <a:off x="1379784" y="6113161"/>
            <a:ext cx="3443676" cy="461665"/>
            <a:chOff x="8590218" y="6113161"/>
            <a:chExt cx="3443676" cy="461665"/>
          </a:xfrm>
        </p:grpSpPr>
        <p:sp>
          <p:nvSpPr>
            <p:cNvPr id="16" name="TextBox 15">
              <a:extLst>
                <a:ext uri="{FF2B5EF4-FFF2-40B4-BE49-F238E27FC236}">
                  <a16:creationId xmlns:a16="http://schemas.microsoft.com/office/drawing/2014/main" id="{547DBFF9-F440-A942-B3A0-4EC40E39A88A}"/>
                </a:ext>
              </a:extLst>
            </p:cNvPr>
            <p:cNvSpPr txBox="1"/>
            <p:nvPr/>
          </p:nvSpPr>
          <p:spPr>
            <a:xfrm>
              <a:off x="8590218" y="6113161"/>
              <a:ext cx="3443676" cy="46166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TSXV: NHHH  </a:t>
              </a:r>
              <a:r>
                <a:rPr lang="en-US" sz="2400" dirty="0">
                  <a:solidFill>
                    <a:srgbClr val="E50805"/>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OTCQB: NHHHF</a:t>
              </a:r>
            </a:p>
          </p:txBody>
        </p:sp>
        <p:sp>
          <p:nvSpPr>
            <p:cNvPr id="17" name="TextBox 16">
              <a:extLst>
                <a:ext uri="{FF2B5EF4-FFF2-40B4-BE49-F238E27FC236}">
                  <a16:creationId xmlns:a16="http://schemas.microsoft.com/office/drawing/2014/main" id="{304D6D04-11E0-5146-82FE-8415FF1EFC66}"/>
                </a:ext>
              </a:extLst>
            </p:cNvPr>
            <p:cNvSpPr txBox="1"/>
            <p:nvPr/>
          </p:nvSpPr>
          <p:spPr>
            <a:xfrm>
              <a:off x="9910232" y="6193192"/>
              <a:ext cx="402168" cy="369332"/>
            </a:xfrm>
            <a:prstGeom prst="rect">
              <a:avLst/>
            </a:prstGeom>
            <a:noFill/>
          </p:spPr>
          <p:txBody>
            <a:bodyPr wrap="square" rtlCol="0">
              <a:spAutoFit/>
            </a:bodyPr>
            <a:lstStyle/>
            <a:p>
              <a:pPr algn="ctr"/>
              <a:r>
                <a:rPr lang="en-US" dirty="0">
                  <a:solidFill>
                    <a:srgbClr val="FF0000"/>
                  </a:solidFill>
                </a:rPr>
                <a:t>•</a:t>
              </a:r>
            </a:p>
          </p:txBody>
        </p:sp>
      </p:grpSp>
      <p:pic>
        <p:nvPicPr>
          <p:cNvPr id="5" name="Picture 4">
            <a:extLst>
              <a:ext uri="{FF2B5EF4-FFF2-40B4-BE49-F238E27FC236}">
                <a16:creationId xmlns:a16="http://schemas.microsoft.com/office/drawing/2014/main" id="{51FBF860-1171-6741-A42A-660A8FCD9C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8292" y="4125147"/>
            <a:ext cx="2951039" cy="686628"/>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199FE6EC-E1BA-A746-980B-6AC39994FAD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20847" y="3705026"/>
            <a:ext cx="1042745" cy="344709"/>
          </a:xfrm>
          <a:prstGeom prst="rect">
            <a:avLst/>
          </a:prstGeom>
        </p:spPr>
      </p:pic>
    </p:spTree>
    <p:extLst>
      <p:ext uri="{BB962C8B-B14F-4D97-AF65-F5344CB8AC3E}">
        <p14:creationId xmlns:p14="http://schemas.microsoft.com/office/powerpoint/2010/main" val="2413671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F955A4-BAB7-B04B-AE6E-2D628D4066CA}"/>
              </a:ext>
            </a:extLst>
          </p:cNvPr>
          <p:cNvSpPr>
            <a:spLocks noGrp="1"/>
          </p:cNvSpPr>
          <p:nvPr>
            <p:ph type="title"/>
          </p:nvPr>
        </p:nvSpPr>
        <p:spPr>
          <a:xfrm>
            <a:off x="316800" y="316800"/>
            <a:ext cx="4646436" cy="669600"/>
          </a:xfrm>
        </p:spPr>
        <p:txBody>
          <a:bodyPr vert="horz" lIns="0" tIns="0" rIns="0" bIns="0" rtlCol="0" anchor="t" anchorCtr="0">
            <a:noAutofit/>
          </a:bodyPr>
          <a:lstStyle/>
          <a:p>
            <a:r>
              <a:rPr lang="en-US" sz="4000" spc="-200" dirty="0"/>
              <a:t>Is ammonia safe?</a:t>
            </a:r>
          </a:p>
        </p:txBody>
      </p:sp>
      <p:sp>
        <p:nvSpPr>
          <p:cNvPr id="2" name="Content Placeholder 1">
            <a:extLst>
              <a:ext uri="{FF2B5EF4-FFF2-40B4-BE49-F238E27FC236}">
                <a16:creationId xmlns:a16="http://schemas.microsoft.com/office/drawing/2014/main" id="{66440B6A-B819-604A-8519-ECAC8FB7F982}"/>
              </a:ext>
            </a:extLst>
          </p:cNvPr>
          <p:cNvSpPr>
            <a:spLocks noGrp="1"/>
          </p:cNvSpPr>
          <p:nvPr>
            <p:ph sz="half" idx="1"/>
          </p:nvPr>
        </p:nvSpPr>
        <p:spPr>
          <a:xfrm>
            <a:off x="269650" y="986400"/>
            <a:ext cx="4381200" cy="4352400"/>
          </a:xfrm>
        </p:spPr>
        <p:txBody>
          <a:bodyPr vert="horz" lIns="0" tIns="0" rIns="0" bIns="0" rtlCol="0">
            <a:noAutofit/>
          </a:bodyPr>
          <a:lstStyle/>
          <a:p>
            <a:r>
              <a:rPr lang="en-US" sz="2000" dirty="0"/>
              <a:t>Green NH3 is safer than what we have now</a:t>
            </a:r>
          </a:p>
          <a:p>
            <a:r>
              <a:rPr lang="en-US" sz="2000" dirty="0"/>
              <a:t>Ignites at extremely high temperature (651C)</a:t>
            </a:r>
          </a:p>
          <a:p>
            <a:pPr lvl="1"/>
            <a:r>
              <a:rPr lang="en-US" sz="1800" dirty="0"/>
              <a:t>Much higher than gasoline, diesel, propane)</a:t>
            </a:r>
          </a:p>
          <a:p>
            <a:r>
              <a:rPr lang="en-US" sz="2000" dirty="0"/>
              <a:t>Lighter than air, rises when released</a:t>
            </a:r>
          </a:p>
          <a:p>
            <a:pPr lvl="1"/>
            <a:r>
              <a:rPr lang="en-US" sz="1800" dirty="0"/>
              <a:t>Dissipates into atmosphere without polluting</a:t>
            </a:r>
          </a:p>
          <a:p>
            <a:r>
              <a:rPr lang="en-US" sz="2000" dirty="0"/>
              <a:t>Detectable smell alerts people to go down-wind</a:t>
            </a:r>
          </a:p>
          <a:p>
            <a:r>
              <a:rPr lang="en-US" sz="2000" dirty="0"/>
              <a:t>NOx can be avoided with catalytic convertors and deep fertilizer injection</a:t>
            </a:r>
          </a:p>
          <a:p>
            <a:r>
              <a:rPr lang="en-US" sz="2000" dirty="0"/>
              <a:t>Resultant emission from our NH3 fuel is water vapor</a:t>
            </a:r>
          </a:p>
        </p:txBody>
      </p:sp>
      <p:pic>
        <p:nvPicPr>
          <p:cNvPr id="6" name="Content Placeholder 5">
            <a:extLst>
              <a:ext uri="{FF2B5EF4-FFF2-40B4-BE49-F238E27FC236}">
                <a16:creationId xmlns:a16="http://schemas.microsoft.com/office/drawing/2014/main" id="{D946161C-CFBE-B546-A50C-39B84A30DA19}"/>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5010386" y="10"/>
            <a:ext cx="7181613" cy="6857990"/>
          </a:xfrm>
          <a:prstGeom prst="rect">
            <a:avLst/>
          </a:prstGeom>
          <a:effectLst/>
        </p:spPr>
      </p:pic>
      <p:pic>
        <p:nvPicPr>
          <p:cNvPr id="9" name="Picture 8" descr="Icon&#10;&#10;Description automatically generated">
            <a:extLst>
              <a:ext uri="{FF2B5EF4-FFF2-40B4-BE49-F238E27FC236}">
                <a16:creationId xmlns:a16="http://schemas.microsoft.com/office/drawing/2014/main" id="{2601612F-6DC2-7B4E-B72C-BB774C90FF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009" y="5944891"/>
            <a:ext cx="728566" cy="631424"/>
          </a:xfrm>
          <a:prstGeom prst="rect">
            <a:avLst/>
          </a:prstGeom>
        </p:spPr>
      </p:pic>
      <p:sp>
        <p:nvSpPr>
          <p:cNvPr id="14" name="Slide Number Placeholder 5">
            <a:extLst>
              <a:ext uri="{FF2B5EF4-FFF2-40B4-BE49-F238E27FC236}">
                <a16:creationId xmlns:a16="http://schemas.microsoft.com/office/drawing/2014/main" id="{0A42F47C-ECC1-A84F-98D4-0A4EB986F400}"/>
              </a:ext>
            </a:extLst>
          </p:cNvPr>
          <p:cNvSpPr>
            <a:spLocks noGrp="1"/>
          </p:cNvSpPr>
          <p:nvPr>
            <p:ph type="sldNum" sz="quarter" idx="12"/>
          </p:nvPr>
        </p:nvSpPr>
        <p:spPr>
          <a:xfrm>
            <a:off x="9339802" y="6492875"/>
            <a:ext cx="2743200" cy="365125"/>
          </a:xfrm>
          <a:prstGeom prst="rect">
            <a:avLst/>
          </a:prstGeom>
        </p:spPr>
        <p:txBody>
          <a:bodyPr/>
          <a:lstStyle/>
          <a:p>
            <a:pPr algn="r"/>
            <a:fld id="{09AD4D50-D1B1-AA45-884B-BE26F47D2654}" type="slidenum">
              <a:rPr lang="en-US" b="1" smtClean="0">
                <a:solidFill>
                  <a:schemeClr val="bg1"/>
                </a:solidFill>
              </a:rPr>
              <a:pPr algn="r"/>
              <a:t>19</a:t>
            </a:fld>
            <a:endParaRPr lang="en-US" b="1" dirty="0">
              <a:solidFill>
                <a:schemeClr val="bg1"/>
              </a:solidFill>
            </a:endParaRPr>
          </a:p>
        </p:txBody>
      </p:sp>
      <p:grpSp>
        <p:nvGrpSpPr>
          <p:cNvPr id="15" name="Group 14">
            <a:extLst>
              <a:ext uri="{FF2B5EF4-FFF2-40B4-BE49-F238E27FC236}">
                <a16:creationId xmlns:a16="http://schemas.microsoft.com/office/drawing/2014/main" id="{0D9263DA-DF0D-0B4F-AEF1-186EA5EEC32C}"/>
              </a:ext>
            </a:extLst>
          </p:cNvPr>
          <p:cNvGrpSpPr/>
          <p:nvPr/>
        </p:nvGrpSpPr>
        <p:grpSpPr>
          <a:xfrm>
            <a:off x="1379784" y="6113161"/>
            <a:ext cx="3443676" cy="461665"/>
            <a:chOff x="8590218" y="6113161"/>
            <a:chExt cx="3443676" cy="461665"/>
          </a:xfrm>
        </p:grpSpPr>
        <p:sp>
          <p:nvSpPr>
            <p:cNvPr id="16" name="TextBox 15">
              <a:extLst>
                <a:ext uri="{FF2B5EF4-FFF2-40B4-BE49-F238E27FC236}">
                  <a16:creationId xmlns:a16="http://schemas.microsoft.com/office/drawing/2014/main" id="{650418B4-F339-0B48-AF49-BD26A30232A6}"/>
                </a:ext>
              </a:extLst>
            </p:cNvPr>
            <p:cNvSpPr txBox="1"/>
            <p:nvPr/>
          </p:nvSpPr>
          <p:spPr>
            <a:xfrm>
              <a:off x="8590218" y="6113161"/>
              <a:ext cx="3443676" cy="46166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TSXV: NHHH  </a:t>
              </a:r>
              <a:r>
                <a:rPr lang="en-US" sz="2400" dirty="0">
                  <a:solidFill>
                    <a:srgbClr val="E50805"/>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OTCQB: NHHHF</a:t>
              </a:r>
            </a:p>
          </p:txBody>
        </p:sp>
        <p:sp>
          <p:nvSpPr>
            <p:cNvPr id="17" name="TextBox 16">
              <a:extLst>
                <a:ext uri="{FF2B5EF4-FFF2-40B4-BE49-F238E27FC236}">
                  <a16:creationId xmlns:a16="http://schemas.microsoft.com/office/drawing/2014/main" id="{03893108-508A-784E-A2E1-95928AA22933}"/>
                </a:ext>
              </a:extLst>
            </p:cNvPr>
            <p:cNvSpPr txBox="1"/>
            <p:nvPr/>
          </p:nvSpPr>
          <p:spPr>
            <a:xfrm>
              <a:off x="9910232" y="6193192"/>
              <a:ext cx="402168" cy="369332"/>
            </a:xfrm>
            <a:prstGeom prst="rect">
              <a:avLst/>
            </a:prstGeom>
            <a:noFill/>
          </p:spPr>
          <p:txBody>
            <a:bodyPr wrap="square" rtlCol="0">
              <a:spAutoFit/>
            </a:bodyPr>
            <a:lstStyle/>
            <a:p>
              <a:pPr algn="ctr"/>
              <a:r>
                <a:rPr lang="en-US" dirty="0">
                  <a:solidFill>
                    <a:srgbClr val="FF0000"/>
                  </a:solidFill>
                </a:rPr>
                <a:t>•</a:t>
              </a:r>
            </a:p>
          </p:txBody>
        </p:sp>
      </p:grpSp>
    </p:spTree>
    <p:extLst>
      <p:ext uri="{BB962C8B-B14F-4D97-AF65-F5344CB8AC3E}">
        <p14:creationId xmlns:p14="http://schemas.microsoft.com/office/powerpoint/2010/main" val="3343432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48540-3DA9-9945-8882-E46AFA6F5EAB}"/>
              </a:ext>
            </a:extLst>
          </p:cNvPr>
          <p:cNvSpPr>
            <a:spLocks noGrp="1"/>
          </p:cNvSpPr>
          <p:nvPr>
            <p:ph type="title"/>
          </p:nvPr>
        </p:nvSpPr>
        <p:spPr>
          <a:xfrm>
            <a:off x="324000" y="324001"/>
            <a:ext cx="11348316" cy="722988"/>
          </a:xfrm>
        </p:spPr>
        <p:txBody>
          <a:bodyPr lIns="0" tIns="0" rIns="0" bIns="0" anchor="t" anchorCtr="0">
            <a:normAutofit/>
          </a:bodyPr>
          <a:lstStyle/>
          <a:p>
            <a:r>
              <a:rPr lang="en-US" sz="4000" dirty="0"/>
              <a:t>Disclaimer</a:t>
            </a:r>
          </a:p>
        </p:txBody>
      </p:sp>
      <p:sp>
        <p:nvSpPr>
          <p:cNvPr id="3" name="Text Placeholder 2">
            <a:extLst>
              <a:ext uri="{FF2B5EF4-FFF2-40B4-BE49-F238E27FC236}">
                <a16:creationId xmlns:a16="http://schemas.microsoft.com/office/drawing/2014/main" id="{896E5BE0-E454-1D47-8FAE-5EC283C6AFED}"/>
              </a:ext>
            </a:extLst>
          </p:cNvPr>
          <p:cNvSpPr>
            <a:spLocks noGrp="1"/>
          </p:cNvSpPr>
          <p:nvPr>
            <p:ph type="body" idx="1"/>
          </p:nvPr>
        </p:nvSpPr>
        <p:spPr>
          <a:xfrm>
            <a:off x="316800" y="992124"/>
            <a:ext cx="11442384" cy="5047488"/>
          </a:xfrm>
        </p:spPr>
        <p:txBody>
          <a:bodyPr lIns="0" tIns="0" rIns="0" bIns="0">
            <a:noAutofit/>
          </a:bodyPr>
          <a:lstStyle/>
          <a:p>
            <a:pPr lvl="0">
              <a:buClr>
                <a:srgbClr val="000000"/>
              </a:buClr>
              <a:buSzPts val="1000"/>
            </a:pPr>
            <a:r>
              <a:rPr lang="en-US" sz="1200" dirty="0">
                <a:solidFill>
                  <a:schemeClr val="tx1"/>
                </a:solidFill>
              </a:rPr>
              <a:t>Certain statements and documents referred to in this presentation, other than statements of historical fact, may include forward-looking information that involves various risks and uncertainties that face the Company; such statements may contain such words as "may", "would", "could", "will", "intend", "plan", "anticipate", "believe", "estimate", "expect" and similar expressions, and may be based on management's current assumptions and expectations related to all aspects of the automotive and capacitor industries, consumer demand for zero emission transportation solutions and the global economy. Risks and uncertainties that may face the Company include, but are not restricted to: the Company may not be able to replicate test results in mass produced commercial products; the Company’s energy storage and fuel technology may not be successfully commercialized at all, in a manner providing the features and benefits expected while under development, or on a timely basis or the Company may not be able to successfully incorporate this technology into its current or proposed products or the products of others; steps taken by the Company to protect its proprietary rights may not be adequate or third parties may infringe or misappropriate the Company's proprietary rights; the Company has a history of losses from operations and may not be able to obtain financing, if and when required or on acceptable terms due to market conditions or other factors, to fund future expenditures for general administrative activities, including sales and marketing and research and development, expansion, strategic acquisitions or investment opportunities or to respond to competitive pressures; competitors may develop products which offer greater benefits to consumers, have greater market appeal or are more competitively priced than those offered by the Company; the Company may be exposed to product liability claims which exceed insurance policy limits; the Company is dependent on the ability and experience of a relatively small number of key personnel; new products introduced by the Company may not be accepted in the market or to the extent projected; new laws and regulations may be enacted or existing ones may be applied or governmental action may be taken in a manner which could limit or curtail the production or sale of the Company's products; and the Company may be negatively affected by reduced consumer spending due to the uncertainty of economic and geopolitical conditions. These risks and uncertainties may cause actual results to differ from information contained in this presentation, when estimates and assumptions have been used to measure and report results. There can be no assurance that any statements of forward-looking information contained in this presentation will prove to be accurate. Actual results and future events could differ materially from those anticipated in such statements. </a:t>
            </a:r>
          </a:p>
          <a:p>
            <a:pPr>
              <a:buClr>
                <a:srgbClr val="000000"/>
              </a:buClr>
              <a:buSzPts val="1000"/>
            </a:pPr>
            <a:r>
              <a:rPr lang="en-US" sz="1200" dirty="0">
                <a:solidFill>
                  <a:schemeClr val="tx1"/>
                </a:solidFill>
              </a:rPr>
              <a:t>These and all subsequent written and oral statements containing forward-looking information are based on the estimates and opinions of management on the dates they are made and expressly qualified in their entirety by this notice. Except as required by applicable laws, the Company assumes no obligation to update forward-looking statements should circumstances or management's estimates or opinions change. Readers are cautioned not to place undue reliance on any statements of forward looking information that speak only as of the date of this presentation. Additional information identifying risks and uncertainties relating to the Company's business are contained under the heading "Risk Factors" in the Company's filings with the various Canadian securities regulators which are available online at </a:t>
            </a:r>
            <a:r>
              <a:rPr lang="en-US" sz="1200" u="sng" dirty="0">
                <a:solidFill>
                  <a:schemeClr val="tx1"/>
                </a:solidFill>
                <a:hlinkClick r:id="rId3">
                  <a:extLst>
                    <a:ext uri="{A12FA001-AC4F-418D-AE19-62706E023703}">
                      <ahyp:hlinkClr xmlns:ahyp="http://schemas.microsoft.com/office/drawing/2018/hyperlinkcolor" val="tx"/>
                    </a:ext>
                  </a:extLst>
                </a:hlinkClick>
              </a:rPr>
              <a:t>www.sedar.com</a:t>
            </a:r>
            <a:r>
              <a:rPr lang="en-US" sz="1200" dirty="0">
                <a:solidFill>
                  <a:schemeClr val="tx1"/>
                </a:solidFill>
              </a:rPr>
              <a:t>. </a:t>
            </a:r>
          </a:p>
          <a:p>
            <a:pPr algn="just">
              <a:buClr>
                <a:srgbClr val="000000"/>
              </a:buClr>
              <a:buSzPts val="1000"/>
            </a:pPr>
            <a:r>
              <a:rPr lang="en-US" sz="1200" dirty="0">
                <a:solidFill>
                  <a:schemeClr val="tx1"/>
                </a:solidFill>
              </a:rPr>
              <a:t>Neither TSX Venture Exchange nor its Regulation Services Provider (as that term is defined in the policies of the TSX Venture Exchange) accepts responsibility for the adequacy or accuracy of this release.</a:t>
            </a:r>
          </a:p>
        </p:txBody>
      </p:sp>
      <p:pic>
        <p:nvPicPr>
          <p:cNvPr id="7" name="Graphic 6">
            <a:extLst>
              <a:ext uri="{FF2B5EF4-FFF2-40B4-BE49-F238E27FC236}">
                <a16:creationId xmlns:a16="http://schemas.microsoft.com/office/drawing/2014/main" id="{E4068E93-DFD1-8A48-8C1B-D50022106CD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41645" y="5580137"/>
            <a:ext cx="1333613" cy="953862"/>
          </a:xfrm>
          <a:prstGeom prst="rect">
            <a:avLst/>
          </a:prstGeom>
        </p:spPr>
      </p:pic>
      <p:grpSp>
        <p:nvGrpSpPr>
          <p:cNvPr id="8" name="Group 7">
            <a:extLst>
              <a:ext uri="{FF2B5EF4-FFF2-40B4-BE49-F238E27FC236}">
                <a16:creationId xmlns:a16="http://schemas.microsoft.com/office/drawing/2014/main" id="{9B0EEAA1-E622-2E45-A334-B5B112A81106}"/>
              </a:ext>
            </a:extLst>
          </p:cNvPr>
          <p:cNvGrpSpPr/>
          <p:nvPr/>
        </p:nvGrpSpPr>
        <p:grpSpPr>
          <a:xfrm>
            <a:off x="8639234" y="6113161"/>
            <a:ext cx="3385126" cy="461665"/>
            <a:chOff x="8639234" y="6113161"/>
            <a:chExt cx="3385126" cy="461665"/>
          </a:xfrm>
        </p:grpSpPr>
        <p:sp>
          <p:nvSpPr>
            <p:cNvPr id="9" name="TextBox 8">
              <a:extLst>
                <a:ext uri="{FF2B5EF4-FFF2-40B4-BE49-F238E27FC236}">
                  <a16:creationId xmlns:a16="http://schemas.microsoft.com/office/drawing/2014/main" id="{340B2432-AC70-A743-830F-1EB260EE8727}"/>
                </a:ext>
              </a:extLst>
            </p:cNvPr>
            <p:cNvSpPr txBox="1"/>
            <p:nvPr/>
          </p:nvSpPr>
          <p:spPr>
            <a:xfrm>
              <a:off x="8639234" y="6113161"/>
              <a:ext cx="3385126" cy="46166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TSXV: NHHH  </a:t>
              </a:r>
              <a:r>
                <a:rPr lang="en-US" sz="2400" dirty="0">
                  <a:solidFill>
                    <a:srgbClr val="E50805"/>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OTCQB: NHHHF</a:t>
              </a:r>
            </a:p>
          </p:txBody>
        </p:sp>
        <p:sp>
          <p:nvSpPr>
            <p:cNvPr id="10" name="TextBox 9">
              <a:extLst>
                <a:ext uri="{FF2B5EF4-FFF2-40B4-BE49-F238E27FC236}">
                  <a16:creationId xmlns:a16="http://schemas.microsoft.com/office/drawing/2014/main" id="{967B9FB2-8564-F54F-92A8-448FC199EB1B}"/>
                </a:ext>
              </a:extLst>
            </p:cNvPr>
            <p:cNvSpPr txBox="1"/>
            <p:nvPr/>
          </p:nvSpPr>
          <p:spPr>
            <a:xfrm>
              <a:off x="9944869" y="6193192"/>
              <a:ext cx="402168" cy="369332"/>
            </a:xfrm>
            <a:prstGeom prst="rect">
              <a:avLst/>
            </a:prstGeom>
            <a:noFill/>
          </p:spPr>
          <p:txBody>
            <a:bodyPr wrap="square" rtlCol="0">
              <a:spAutoFit/>
            </a:bodyPr>
            <a:lstStyle/>
            <a:p>
              <a:pPr algn="ctr"/>
              <a:r>
                <a:rPr lang="en-US" dirty="0">
                  <a:solidFill>
                    <a:srgbClr val="FF0000"/>
                  </a:solidFill>
                </a:rPr>
                <a:t>•</a:t>
              </a:r>
            </a:p>
          </p:txBody>
        </p:sp>
      </p:grpSp>
    </p:spTree>
    <p:extLst>
      <p:ext uri="{BB962C8B-B14F-4D97-AF65-F5344CB8AC3E}">
        <p14:creationId xmlns:p14="http://schemas.microsoft.com/office/powerpoint/2010/main" val="61019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58C4CF2-AE4A-AF4E-9483-D9B5A8BE4B4E}"/>
              </a:ext>
            </a:extLst>
          </p:cNvPr>
          <p:cNvSpPr>
            <a:spLocks noGrp="1"/>
          </p:cNvSpPr>
          <p:nvPr>
            <p:ph type="title"/>
          </p:nvPr>
        </p:nvSpPr>
        <p:spPr>
          <a:xfrm>
            <a:off x="316800" y="316800"/>
            <a:ext cx="4801110" cy="1324800"/>
          </a:xfrm>
        </p:spPr>
        <p:txBody>
          <a:bodyPr vert="horz" lIns="0" tIns="0" rIns="0" bIns="0" rtlCol="0" anchor="t" anchorCtr="0">
            <a:noAutofit/>
          </a:bodyPr>
          <a:lstStyle/>
          <a:p>
            <a:r>
              <a:rPr lang="en-US" sz="3600" dirty="0"/>
              <a:t>The Hydrogen Economy</a:t>
            </a:r>
          </a:p>
        </p:txBody>
      </p:sp>
      <p:sp>
        <p:nvSpPr>
          <p:cNvPr id="2" name="Content Placeholder 1">
            <a:extLst>
              <a:ext uri="{FF2B5EF4-FFF2-40B4-BE49-F238E27FC236}">
                <a16:creationId xmlns:a16="http://schemas.microsoft.com/office/drawing/2014/main" id="{A58F2710-9B3E-0343-A18A-3F44110EB3E9}"/>
              </a:ext>
            </a:extLst>
          </p:cNvPr>
          <p:cNvSpPr>
            <a:spLocks noGrp="1"/>
          </p:cNvSpPr>
          <p:nvPr>
            <p:ph sz="half" idx="1"/>
          </p:nvPr>
        </p:nvSpPr>
        <p:spPr>
          <a:xfrm>
            <a:off x="313752" y="1309317"/>
            <a:ext cx="4381200" cy="4635574"/>
          </a:xfrm>
        </p:spPr>
        <p:txBody>
          <a:bodyPr vert="horz" lIns="0" tIns="0" rIns="0" bIns="0" rtlCol="0">
            <a:noAutofit/>
          </a:bodyPr>
          <a:lstStyle/>
          <a:p>
            <a:r>
              <a:rPr lang="en-US" sz="2400" dirty="0"/>
              <a:t>Hydrogen is the goal, but faces many challenges:</a:t>
            </a:r>
          </a:p>
          <a:p>
            <a:pPr lvl="1"/>
            <a:r>
              <a:rPr lang="en-US" sz="2000" dirty="0"/>
              <a:t>Production is energy intensive</a:t>
            </a:r>
          </a:p>
          <a:p>
            <a:pPr lvl="1"/>
            <a:r>
              <a:rPr lang="en-US" sz="2000" dirty="0"/>
              <a:t>End-product is highly volatile</a:t>
            </a:r>
          </a:p>
          <a:p>
            <a:pPr lvl="1"/>
            <a:r>
              <a:rPr lang="en-US" sz="2000" dirty="0"/>
              <a:t>Requires extreme pressure to store</a:t>
            </a:r>
          </a:p>
          <a:p>
            <a:pPr lvl="1"/>
            <a:r>
              <a:rPr lang="en-US" sz="2000" dirty="0"/>
              <a:t>Escapes at normal temperatures and leaks into structure of metals, making them brittle</a:t>
            </a:r>
          </a:p>
          <a:p>
            <a:pPr lvl="1"/>
            <a:r>
              <a:rPr lang="en-US" sz="2000" dirty="0"/>
              <a:t>Distribution infrastructure is virtually non-existent</a:t>
            </a:r>
          </a:p>
          <a:p>
            <a:pPr lvl="1"/>
            <a:r>
              <a:rPr lang="en-US" sz="2000" dirty="0"/>
              <a:t>Transportation has severe safety concerns</a:t>
            </a:r>
          </a:p>
          <a:p>
            <a:r>
              <a:rPr lang="en-US" dirty="0"/>
              <a:t>Solutions are years away</a:t>
            </a:r>
          </a:p>
          <a:p>
            <a:endParaRPr lang="en-US" sz="2000" dirty="0"/>
          </a:p>
        </p:txBody>
      </p:sp>
      <p:pic>
        <p:nvPicPr>
          <p:cNvPr id="8" name="Content Placeholder 7">
            <a:extLst>
              <a:ext uri="{FF2B5EF4-FFF2-40B4-BE49-F238E27FC236}">
                <a16:creationId xmlns:a16="http://schemas.microsoft.com/office/drawing/2014/main" id="{7E5B383F-4E45-654C-B9FC-EE6AD759BB23}"/>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5010386" y="10"/>
            <a:ext cx="7181613" cy="6857990"/>
          </a:xfrm>
          <a:prstGeom prst="rect">
            <a:avLst/>
          </a:prstGeom>
          <a:effectLst/>
        </p:spPr>
      </p:pic>
      <p:pic>
        <p:nvPicPr>
          <p:cNvPr id="11" name="Picture 10" descr="Icon&#10;&#10;Description automatically generated">
            <a:extLst>
              <a:ext uri="{FF2B5EF4-FFF2-40B4-BE49-F238E27FC236}">
                <a16:creationId xmlns:a16="http://schemas.microsoft.com/office/drawing/2014/main" id="{34F125DD-DE0D-1541-B675-2B35A3625C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009" y="5944891"/>
            <a:ext cx="728566" cy="631424"/>
          </a:xfrm>
          <a:prstGeom prst="rect">
            <a:avLst/>
          </a:prstGeom>
        </p:spPr>
      </p:pic>
      <p:sp>
        <p:nvSpPr>
          <p:cNvPr id="15" name="Slide Number Placeholder 5">
            <a:extLst>
              <a:ext uri="{FF2B5EF4-FFF2-40B4-BE49-F238E27FC236}">
                <a16:creationId xmlns:a16="http://schemas.microsoft.com/office/drawing/2014/main" id="{86B7C1D2-6A50-124D-B2DE-46CD136CF8D9}"/>
              </a:ext>
            </a:extLst>
          </p:cNvPr>
          <p:cNvSpPr>
            <a:spLocks noGrp="1"/>
          </p:cNvSpPr>
          <p:nvPr>
            <p:ph type="sldNum" sz="quarter" idx="12"/>
          </p:nvPr>
        </p:nvSpPr>
        <p:spPr>
          <a:xfrm>
            <a:off x="9339802" y="6492875"/>
            <a:ext cx="2743200" cy="365125"/>
          </a:xfrm>
          <a:prstGeom prst="rect">
            <a:avLst/>
          </a:prstGeom>
        </p:spPr>
        <p:txBody>
          <a:bodyPr/>
          <a:lstStyle/>
          <a:p>
            <a:pPr algn="r"/>
            <a:fld id="{09AD4D50-D1B1-AA45-884B-BE26F47D2654}" type="slidenum">
              <a:rPr lang="en-US" b="1" smtClean="0">
                <a:solidFill>
                  <a:schemeClr val="bg1"/>
                </a:solidFill>
              </a:rPr>
              <a:pPr algn="r"/>
              <a:t>20</a:t>
            </a:fld>
            <a:endParaRPr lang="en-US" b="1" dirty="0">
              <a:solidFill>
                <a:schemeClr val="bg1"/>
              </a:solidFill>
            </a:endParaRPr>
          </a:p>
        </p:txBody>
      </p:sp>
      <p:grpSp>
        <p:nvGrpSpPr>
          <p:cNvPr id="16" name="Group 15">
            <a:extLst>
              <a:ext uri="{FF2B5EF4-FFF2-40B4-BE49-F238E27FC236}">
                <a16:creationId xmlns:a16="http://schemas.microsoft.com/office/drawing/2014/main" id="{BA3600C1-61A3-6C4E-8960-02A97B496967}"/>
              </a:ext>
            </a:extLst>
          </p:cNvPr>
          <p:cNvGrpSpPr/>
          <p:nvPr/>
        </p:nvGrpSpPr>
        <p:grpSpPr>
          <a:xfrm>
            <a:off x="1379784" y="6113161"/>
            <a:ext cx="3443676" cy="461665"/>
            <a:chOff x="8590218" y="6113161"/>
            <a:chExt cx="3443676" cy="461665"/>
          </a:xfrm>
        </p:grpSpPr>
        <p:sp>
          <p:nvSpPr>
            <p:cNvPr id="17" name="TextBox 16">
              <a:extLst>
                <a:ext uri="{FF2B5EF4-FFF2-40B4-BE49-F238E27FC236}">
                  <a16:creationId xmlns:a16="http://schemas.microsoft.com/office/drawing/2014/main" id="{600E86B5-D970-6F49-8CE4-4088F0A8665B}"/>
                </a:ext>
              </a:extLst>
            </p:cNvPr>
            <p:cNvSpPr txBox="1"/>
            <p:nvPr/>
          </p:nvSpPr>
          <p:spPr>
            <a:xfrm>
              <a:off x="8590218" y="6113161"/>
              <a:ext cx="3443676" cy="46166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TSXV: NHHH  </a:t>
              </a:r>
              <a:r>
                <a:rPr lang="en-US" sz="2400" dirty="0">
                  <a:solidFill>
                    <a:srgbClr val="E50805"/>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OTCQB: NHHHF</a:t>
              </a:r>
            </a:p>
          </p:txBody>
        </p:sp>
        <p:sp>
          <p:nvSpPr>
            <p:cNvPr id="18" name="TextBox 17">
              <a:extLst>
                <a:ext uri="{FF2B5EF4-FFF2-40B4-BE49-F238E27FC236}">
                  <a16:creationId xmlns:a16="http://schemas.microsoft.com/office/drawing/2014/main" id="{67D74EEF-1C2A-1D45-B5F0-D96E3F931F4D}"/>
                </a:ext>
              </a:extLst>
            </p:cNvPr>
            <p:cNvSpPr txBox="1"/>
            <p:nvPr/>
          </p:nvSpPr>
          <p:spPr>
            <a:xfrm>
              <a:off x="9910232" y="6193192"/>
              <a:ext cx="402168" cy="369332"/>
            </a:xfrm>
            <a:prstGeom prst="rect">
              <a:avLst/>
            </a:prstGeom>
            <a:noFill/>
          </p:spPr>
          <p:txBody>
            <a:bodyPr wrap="square" rtlCol="0">
              <a:spAutoFit/>
            </a:bodyPr>
            <a:lstStyle/>
            <a:p>
              <a:pPr algn="ctr"/>
              <a:r>
                <a:rPr lang="en-US" dirty="0">
                  <a:solidFill>
                    <a:srgbClr val="FF0000"/>
                  </a:solidFill>
                </a:rPr>
                <a:t>•</a:t>
              </a:r>
            </a:p>
          </p:txBody>
        </p:sp>
      </p:grpSp>
    </p:spTree>
    <p:extLst>
      <p:ext uri="{BB962C8B-B14F-4D97-AF65-F5344CB8AC3E}">
        <p14:creationId xmlns:p14="http://schemas.microsoft.com/office/powerpoint/2010/main" val="3597342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DFE1D2B-B2F1-6144-AE29-1080570D72C9}"/>
              </a:ext>
            </a:extLst>
          </p:cNvPr>
          <p:cNvSpPr>
            <a:spLocks noGrp="1"/>
          </p:cNvSpPr>
          <p:nvPr>
            <p:ph type="title"/>
          </p:nvPr>
        </p:nvSpPr>
        <p:spPr>
          <a:xfrm>
            <a:off x="316800" y="316800"/>
            <a:ext cx="4596394" cy="1324800"/>
          </a:xfrm>
        </p:spPr>
        <p:txBody>
          <a:bodyPr vert="horz" lIns="0" tIns="0" rIns="0" bIns="0" rtlCol="0" anchor="t" anchorCtr="0">
            <a:noAutofit/>
          </a:bodyPr>
          <a:lstStyle/>
          <a:p>
            <a:r>
              <a:rPr lang="en-US" sz="3600" spc="-100" dirty="0"/>
              <a:t>Our NH3: Makes</a:t>
            </a:r>
            <a:r>
              <a:rPr lang="en-US" sz="3600" strike="sngStrike" spc="-100" dirty="0"/>
              <a:t> </a:t>
            </a:r>
            <a:r>
              <a:rPr lang="en-US" sz="3600" spc="-100" dirty="0"/>
              <a:t>Hydrogen Economy POSSIBLE NOW</a:t>
            </a:r>
          </a:p>
        </p:txBody>
      </p:sp>
      <p:sp>
        <p:nvSpPr>
          <p:cNvPr id="2" name="Content Placeholder 1">
            <a:extLst>
              <a:ext uri="{FF2B5EF4-FFF2-40B4-BE49-F238E27FC236}">
                <a16:creationId xmlns:a16="http://schemas.microsoft.com/office/drawing/2014/main" id="{7A19E515-BBC6-ED42-9487-B3E8D2562470}"/>
              </a:ext>
            </a:extLst>
          </p:cNvPr>
          <p:cNvSpPr>
            <a:spLocks noGrp="1"/>
          </p:cNvSpPr>
          <p:nvPr>
            <p:ph sz="half" idx="1"/>
          </p:nvPr>
        </p:nvSpPr>
        <p:spPr>
          <a:xfrm>
            <a:off x="314593" y="1831801"/>
            <a:ext cx="4381200" cy="4259430"/>
          </a:xfrm>
        </p:spPr>
        <p:txBody>
          <a:bodyPr vert="horz" lIns="0" tIns="0" rIns="0" bIns="0" rtlCol="0">
            <a:normAutofit fontScale="92500" lnSpcReduction="10000"/>
          </a:bodyPr>
          <a:lstStyle/>
          <a:p>
            <a:r>
              <a:rPr lang="en-US" dirty="0"/>
              <a:t>Our NH3 system requires 30% less energy than conventional NH3 production, with no carbon emissions</a:t>
            </a:r>
          </a:p>
          <a:p>
            <a:r>
              <a:rPr lang="en-US" dirty="0"/>
              <a:t>Our NH3 stores 65% more hydrogen than highly compressed hydrogen</a:t>
            </a:r>
          </a:p>
          <a:p>
            <a:pPr lvl="1"/>
            <a:r>
              <a:rPr lang="en-US" dirty="0"/>
              <a:t>No “boiling off”</a:t>
            </a:r>
          </a:p>
          <a:p>
            <a:pPr lvl="1"/>
            <a:r>
              <a:rPr lang="en-US" dirty="0"/>
              <a:t>No extreme compression</a:t>
            </a:r>
          </a:p>
          <a:p>
            <a:pPr lvl="1"/>
            <a:r>
              <a:rPr lang="en-US" dirty="0"/>
              <a:t>No cracking of brittle metals</a:t>
            </a:r>
          </a:p>
          <a:p>
            <a:r>
              <a:rPr lang="en-US" dirty="0"/>
              <a:t>Lower cost from start to finish</a:t>
            </a:r>
          </a:p>
          <a:p>
            <a:r>
              <a:rPr lang="en-US" dirty="0"/>
              <a:t>Easy to store and transport, using existing infrastructure</a:t>
            </a:r>
          </a:p>
        </p:txBody>
      </p:sp>
      <p:pic>
        <p:nvPicPr>
          <p:cNvPr id="6" name="Content Placeholder 5">
            <a:extLst>
              <a:ext uri="{FF2B5EF4-FFF2-40B4-BE49-F238E27FC236}">
                <a16:creationId xmlns:a16="http://schemas.microsoft.com/office/drawing/2014/main" id="{67C2B208-A9B0-2A41-90CD-75EA205130A5}"/>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5010386" y="10"/>
            <a:ext cx="7181613" cy="6857990"/>
          </a:xfrm>
          <a:prstGeom prst="rect">
            <a:avLst/>
          </a:prstGeom>
          <a:effectLst/>
        </p:spPr>
      </p:pic>
      <p:pic>
        <p:nvPicPr>
          <p:cNvPr id="8" name="Picture 7" descr="Icon&#10;&#10;Description automatically generated">
            <a:extLst>
              <a:ext uri="{FF2B5EF4-FFF2-40B4-BE49-F238E27FC236}">
                <a16:creationId xmlns:a16="http://schemas.microsoft.com/office/drawing/2014/main" id="{41780786-B26B-A94A-9813-7E3C9EFA85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009" y="5944891"/>
            <a:ext cx="728566" cy="631424"/>
          </a:xfrm>
          <a:prstGeom prst="rect">
            <a:avLst/>
          </a:prstGeom>
        </p:spPr>
      </p:pic>
      <p:sp>
        <p:nvSpPr>
          <p:cNvPr id="9" name="Slide Number Placeholder 5">
            <a:extLst>
              <a:ext uri="{FF2B5EF4-FFF2-40B4-BE49-F238E27FC236}">
                <a16:creationId xmlns:a16="http://schemas.microsoft.com/office/drawing/2014/main" id="{3BD8416E-0A3E-8042-BA06-ADC27A85A41C}"/>
              </a:ext>
            </a:extLst>
          </p:cNvPr>
          <p:cNvSpPr>
            <a:spLocks noGrp="1"/>
          </p:cNvSpPr>
          <p:nvPr>
            <p:ph type="sldNum" sz="quarter" idx="12"/>
          </p:nvPr>
        </p:nvSpPr>
        <p:spPr>
          <a:xfrm>
            <a:off x="9339802" y="6492875"/>
            <a:ext cx="2743200" cy="365125"/>
          </a:xfrm>
          <a:prstGeom prst="rect">
            <a:avLst/>
          </a:prstGeom>
        </p:spPr>
        <p:txBody>
          <a:bodyPr/>
          <a:lstStyle/>
          <a:p>
            <a:pPr algn="r"/>
            <a:fld id="{09AD4D50-D1B1-AA45-884B-BE26F47D2654}" type="slidenum">
              <a:rPr lang="en-US" b="1" smtClean="0">
                <a:solidFill>
                  <a:schemeClr val="bg1"/>
                </a:solidFill>
              </a:rPr>
              <a:pPr algn="r"/>
              <a:t>21</a:t>
            </a:fld>
            <a:endParaRPr lang="en-US" b="1" dirty="0">
              <a:solidFill>
                <a:schemeClr val="bg1"/>
              </a:solidFill>
            </a:endParaRPr>
          </a:p>
        </p:txBody>
      </p:sp>
      <p:grpSp>
        <p:nvGrpSpPr>
          <p:cNvPr id="12" name="Group 11">
            <a:extLst>
              <a:ext uri="{FF2B5EF4-FFF2-40B4-BE49-F238E27FC236}">
                <a16:creationId xmlns:a16="http://schemas.microsoft.com/office/drawing/2014/main" id="{3CE2C08F-49F3-D24E-810E-0F7E7B3CEF97}"/>
              </a:ext>
            </a:extLst>
          </p:cNvPr>
          <p:cNvGrpSpPr/>
          <p:nvPr/>
        </p:nvGrpSpPr>
        <p:grpSpPr>
          <a:xfrm>
            <a:off x="1379784" y="6113161"/>
            <a:ext cx="3443676" cy="461665"/>
            <a:chOff x="8590218" y="6113161"/>
            <a:chExt cx="3443676" cy="461665"/>
          </a:xfrm>
        </p:grpSpPr>
        <p:sp>
          <p:nvSpPr>
            <p:cNvPr id="13" name="TextBox 12">
              <a:extLst>
                <a:ext uri="{FF2B5EF4-FFF2-40B4-BE49-F238E27FC236}">
                  <a16:creationId xmlns:a16="http://schemas.microsoft.com/office/drawing/2014/main" id="{0F0D3590-B8F1-CB40-A9EE-328D4AFFB892}"/>
                </a:ext>
              </a:extLst>
            </p:cNvPr>
            <p:cNvSpPr txBox="1"/>
            <p:nvPr/>
          </p:nvSpPr>
          <p:spPr>
            <a:xfrm>
              <a:off x="8590218" y="6113161"/>
              <a:ext cx="3443676" cy="46166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TSXV: NHHH  </a:t>
              </a:r>
              <a:r>
                <a:rPr lang="en-US" sz="2400" dirty="0">
                  <a:solidFill>
                    <a:srgbClr val="E50805"/>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OTCQB: NHHHF</a:t>
              </a:r>
            </a:p>
          </p:txBody>
        </p:sp>
        <p:sp>
          <p:nvSpPr>
            <p:cNvPr id="14" name="TextBox 13">
              <a:extLst>
                <a:ext uri="{FF2B5EF4-FFF2-40B4-BE49-F238E27FC236}">
                  <a16:creationId xmlns:a16="http://schemas.microsoft.com/office/drawing/2014/main" id="{0248EC83-00F6-024F-9DC4-5FBF9D6FFC18}"/>
                </a:ext>
              </a:extLst>
            </p:cNvPr>
            <p:cNvSpPr txBox="1"/>
            <p:nvPr/>
          </p:nvSpPr>
          <p:spPr>
            <a:xfrm>
              <a:off x="9910232" y="6193192"/>
              <a:ext cx="402168" cy="369332"/>
            </a:xfrm>
            <a:prstGeom prst="rect">
              <a:avLst/>
            </a:prstGeom>
            <a:noFill/>
          </p:spPr>
          <p:txBody>
            <a:bodyPr wrap="square" rtlCol="0">
              <a:spAutoFit/>
            </a:bodyPr>
            <a:lstStyle/>
            <a:p>
              <a:pPr algn="ctr"/>
              <a:r>
                <a:rPr lang="en-US" dirty="0">
                  <a:solidFill>
                    <a:srgbClr val="FF0000"/>
                  </a:solidFill>
                </a:rPr>
                <a:t>•</a:t>
              </a:r>
            </a:p>
          </p:txBody>
        </p:sp>
      </p:grpSp>
    </p:spTree>
    <p:extLst>
      <p:ext uri="{BB962C8B-B14F-4D97-AF65-F5344CB8AC3E}">
        <p14:creationId xmlns:p14="http://schemas.microsoft.com/office/powerpoint/2010/main" val="2389703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3E97E7E-067C-4E49-9AB2-6120F9869702}"/>
              </a:ext>
            </a:extLst>
          </p:cNvPr>
          <p:cNvSpPr>
            <a:spLocks noGrp="1"/>
          </p:cNvSpPr>
          <p:nvPr>
            <p:ph type="title"/>
          </p:nvPr>
        </p:nvSpPr>
        <p:spPr>
          <a:xfrm>
            <a:off x="316800" y="316800"/>
            <a:ext cx="4381200" cy="1324800"/>
          </a:xfrm>
        </p:spPr>
        <p:txBody>
          <a:bodyPr vert="horz" lIns="0" tIns="0" rIns="0" bIns="0" rtlCol="0" anchor="t" anchorCtr="0">
            <a:noAutofit/>
          </a:bodyPr>
          <a:lstStyle/>
          <a:p>
            <a:r>
              <a:rPr lang="en-US" sz="4000" dirty="0"/>
              <a:t>Agriculture</a:t>
            </a:r>
          </a:p>
        </p:txBody>
      </p:sp>
      <p:sp>
        <p:nvSpPr>
          <p:cNvPr id="2" name="Content Placeholder 1">
            <a:extLst>
              <a:ext uri="{FF2B5EF4-FFF2-40B4-BE49-F238E27FC236}">
                <a16:creationId xmlns:a16="http://schemas.microsoft.com/office/drawing/2014/main" id="{0D8B7B1F-7FEA-074C-8E53-740B1E38AD32}"/>
              </a:ext>
            </a:extLst>
          </p:cNvPr>
          <p:cNvSpPr>
            <a:spLocks noGrp="1"/>
          </p:cNvSpPr>
          <p:nvPr>
            <p:ph sz="half" idx="1"/>
          </p:nvPr>
        </p:nvSpPr>
        <p:spPr>
          <a:xfrm>
            <a:off x="316800" y="982799"/>
            <a:ext cx="4381200" cy="5118060"/>
          </a:xfrm>
        </p:spPr>
        <p:txBody>
          <a:bodyPr vert="horz" lIns="0" tIns="0" rIns="0" bIns="0" rtlCol="0">
            <a:noAutofit/>
          </a:bodyPr>
          <a:lstStyle/>
          <a:p>
            <a:r>
              <a:rPr lang="en-US" sz="2400" dirty="0"/>
              <a:t>80% of world’s NH3 is used for fertilizer, to get nitrogen into soil</a:t>
            </a:r>
          </a:p>
          <a:p>
            <a:r>
              <a:rPr lang="en-US" sz="2400" dirty="0"/>
              <a:t>Problems</a:t>
            </a:r>
          </a:p>
          <a:p>
            <a:pPr lvl="1"/>
            <a:r>
              <a:rPr lang="en-US" sz="2000" dirty="0"/>
              <a:t>Greenhouse gases from NH3 production</a:t>
            </a:r>
          </a:p>
          <a:p>
            <a:pPr lvl="1"/>
            <a:r>
              <a:rPr lang="en-US" sz="2000" dirty="0"/>
              <a:t>Supply chain uncertainty</a:t>
            </a:r>
          </a:p>
          <a:p>
            <a:r>
              <a:rPr lang="en-US" sz="2400" dirty="0" err="1"/>
              <a:t>FuelPositive</a:t>
            </a:r>
            <a:r>
              <a:rPr lang="en-US" sz="2400" dirty="0"/>
              <a:t> system creates NH3 in situ/onsite</a:t>
            </a:r>
          </a:p>
          <a:p>
            <a:pPr lvl="1"/>
            <a:r>
              <a:rPr lang="en-US" sz="2000" dirty="0"/>
              <a:t>Farmers produce what they need, whenever needed</a:t>
            </a:r>
          </a:p>
          <a:p>
            <a:pPr lvl="1"/>
            <a:r>
              <a:rPr lang="en-US" sz="2000" dirty="0"/>
              <a:t>Injected into soil</a:t>
            </a:r>
          </a:p>
          <a:p>
            <a:pPr lvl="1"/>
            <a:r>
              <a:rPr lang="en-US" dirty="0"/>
              <a:t>Use as energy source and fuel to power farm equipment, replacing propane</a:t>
            </a:r>
            <a:endParaRPr lang="en-US" sz="2000" dirty="0"/>
          </a:p>
        </p:txBody>
      </p:sp>
      <p:pic>
        <p:nvPicPr>
          <p:cNvPr id="6" name="Content Placeholder 5">
            <a:extLst>
              <a:ext uri="{FF2B5EF4-FFF2-40B4-BE49-F238E27FC236}">
                <a16:creationId xmlns:a16="http://schemas.microsoft.com/office/drawing/2014/main" id="{CE577BB9-B2D0-4A44-9FBD-AE987169BDC3}"/>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5010386" y="10"/>
            <a:ext cx="7181613" cy="6857990"/>
          </a:xfrm>
          <a:prstGeom prst="rect">
            <a:avLst/>
          </a:prstGeom>
          <a:effectLst/>
        </p:spPr>
      </p:pic>
      <p:pic>
        <p:nvPicPr>
          <p:cNvPr id="9" name="Picture 8" descr="Icon&#10;&#10;Description automatically generated">
            <a:extLst>
              <a:ext uri="{FF2B5EF4-FFF2-40B4-BE49-F238E27FC236}">
                <a16:creationId xmlns:a16="http://schemas.microsoft.com/office/drawing/2014/main" id="{CAF295C0-8D61-FD41-9A1E-4D2F1E09BD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009" y="5944891"/>
            <a:ext cx="728566" cy="631424"/>
          </a:xfrm>
          <a:prstGeom prst="rect">
            <a:avLst/>
          </a:prstGeom>
        </p:spPr>
      </p:pic>
      <p:sp>
        <p:nvSpPr>
          <p:cNvPr id="15" name="Slide Number Placeholder 5">
            <a:extLst>
              <a:ext uri="{FF2B5EF4-FFF2-40B4-BE49-F238E27FC236}">
                <a16:creationId xmlns:a16="http://schemas.microsoft.com/office/drawing/2014/main" id="{9716D7BF-D25F-254A-862E-7E0317762435}"/>
              </a:ext>
            </a:extLst>
          </p:cNvPr>
          <p:cNvSpPr>
            <a:spLocks noGrp="1"/>
          </p:cNvSpPr>
          <p:nvPr>
            <p:ph type="sldNum" sz="quarter" idx="12"/>
          </p:nvPr>
        </p:nvSpPr>
        <p:spPr>
          <a:xfrm>
            <a:off x="9339802" y="6492875"/>
            <a:ext cx="2743200" cy="365125"/>
          </a:xfrm>
          <a:prstGeom prst="rect">
            <a:avLst/>
          </a:prstGeom>
        </p:spPr>
        <p:txBody>
          <a:bodyPr/>
          <a:lstStyle/>
          <a:p>
            <a:pPr algn="r"/>
            <a:fld id="{09AD4D50-D1B1-AA45-884B-BE26F47D2654}" type="slidenum">
              <a:rPr lang="en-US" b="1" smtClean="0">
                <a:solidFill>
                  <a:schemeClr val="bg1"/>
                </a:solidFill>
              </a:rPr>
              <a:pPr algn="r"/>
              <a:t>22</a:t>
            </a:fld>
            <a:endParaRPr lang="en-US" b="1" dirty="0">
              <a:solidFill>
                <a:schemeClr val="bg1"/>
              </a:solidFill>
            </a:endParaRPr>
          </a:p>
        </p:txBody>
      </p:sp>
      <p:grpSp>
        <p:nvGrpSpPr>
          <p:cNvPr id="16" name="Group 15">
            <a:extLst>
              <a:ext uri="{FF2B5EF4-FFF2-40B4-BE49-F238E27FC236}">
                <a16:creationId xmlns:a16="http://schemas.microsoft.com/office/drawing/2014/main" id="{985B77A2-11DC-BD4D-B1E2-505B779806DF}"/>
              </a:ext>
            </a:extLst>
          </p:cNvPr>
          <p:cNvGrpSpPr/>
          <p:nvPr/>
        </p:nvGrpSpPr>
        <p:grpSpPr>
          <a:xfrm>
            <a:off x="1379784" y="6113161"/>
            <a:ext cx="3443676" cy="461665"/>
            <a:chOff x="8590218" y="6113161"/>
            <a:chExt cx="3443676" cy="461665"/>
          </a:xfrm>
        </p:grpSpPr>
        <p:sp>
          <p:nvSpPr>
            <p:cNvPr id="17" name="TextBox 16">
              <a:extLst>
                <a:ext uri="{FF2B5EF4-FFF2-40B4-BE49-F238E27FC236}">
                  <a16:creationId xmlns:a16="http://schemas.microsoft.com/office/drawing/2014/main" id="{514DB995-B3E4-D541-A77B-F02DF19C860B}"/>
                </a:ext>
              </a:extLst>
            </p:cNvPr>
            <p:cNvSpPr txBox="1"/>
            <p:nvPr/>
          </p:nvSpPr>
          <p:spPr>
            <a:xfrm>
              <a:off x="8590218" y="6113161"/>
              <a:ext cx="3443676" cy="46166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TSXV: NHHH  </a:t>
              </a:r>
              <a:r>
                <a:rPr lang="en-US" sz="2400" dirty="0">
                  <a:solidFill>
                    <a:srgbClr val="E50805"/>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OTCQB: NHHHF</a:t>
              </a:r>
            </a:p>
          </p:txBody>
        </p:sp>
        <p:sp>
          <p:nvSpPr>
            <p:cNvPr id="18" name="TextBox 17">
              <a:extLst>
                <a:ext uri="{FF2B5EF4-FFF2-40B4-BE49-F238E27FC236}">
                  <a16:creationId xmlns:a16="http://schemas.microsoft.com/office/drawing/2014/main" id="{74F88FAB-0381-C54E-BD33-01B2E8248AB3}"/>
                </a:ext>
              </a:extLst>
            </p:cNvPr>
            <p:cNvSpPr txBox="1"/>
            <p:nvPr/>
          </p:nvSpPr>
          <p:spPr>
            <a:xfrm>
              <a:off x="9910232" y="6193192"/>
              <a:ext cx="402168" cy="369332"/>
            </a:xfrm>
            <a:prstGeom prst="rect">
              <a:avLst/>
            </a:prstGeom>
            <a:noFill/>
          </p:spPr>
          <p:txBody>
            <a:bodyPr wrap="square" rtlCol="0">
              <a:spAutoFit/>
            </a:bodyPr>
            <a:lstStyle/>
            <a:p>
              <a:pPr algn="ctr"/>
              <a:r>
                <a:rPr lang="en-US" dirty="0">
                  <a:solidFill>
                    <a:srgbClr val="FF0000"/>
                  </a:solidFill>
                </a:rPr>
                <a:t>•</a:t>
              </a:r>
            </a:p>
          </p:txBody>
        </p:sp>
      </p:grpSp>
    </p:spTree>
    <p:extLst>
      <p:ext uri="{BB962C8B-B14F-4D97-AF65-F5344CB8AC3E}">
        <p14:creationId xmlns:p14="http://schemas.microsoft.com/office/powerpoint/2010/main" val="2366181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7D4D7F-DE91-384C-AAE0-3CD8DC0CE33E}"/>
              </a:ext>
            </a:extLst>
          </p:cNvPr>
          <p:cNvSpPr>
            <a:spLocks noGrp="1"/>
          </p:cNvSpPr>
          <p:nvPr>
            <p:ph type="title"/>
          </p:nvPr>
        </p:nvSpPr>
        <p:spPr>
          <a:xfrm>
            <a:off x="316800" y="316800"/>
            <a:ext cx="4381200" cy="1324800"/>
          </a:xfrm>
        </p:spPr>
        <p:txBody>
          <a:bodyPr vert="horz" lIns="0" tIns="0" rIns="0" bIns="0" rtlCol="0" anchor="t" anchorCtr="0">
            <a:noAutofit/>
          </a:bodyPr>
          <a:lstStyle/>
          <a:p>
            <a:r>
              <a:rPr lang="en-US" sz="4000" dirty="0"/>
              <a:t>Why not just use manure?</a:t>
            </a:r>
          </a:p>
        </p:txBody>
      </p:sp>
      <p:sp>
        <p:nvSpPr>
          <p:cNvPr id="2" name="Content Placeholder 1">
            <a:extLst>
              <a:ext uri="{FF2B5EF4-FFF2-40B4-BE49-F238E27FC236}">
                <a16:creationId xmlns:a16="http://schemas.microsoft.com/office/drawing/2014/main" id="{B5B65FA1-D802-0949-BBAB-0F735FAAE290}"/>
              </a:ext>
            </a:extLst>
          </p:cNvPr>
          <p:cNvSpPr>
            <a:spLocks noGrp="1"/>
          </p:cNvSpPr>
          <p:nvPr>
            <p:ph sz="half" idx="1"/>
          </p:nvPr>
        </p:nvSpPr>
        <p:spPr>
          <a:xfrm>
            <a:off x="316799" y="1519200"/>
            <a:ext cx="4491761" cy="4352400"/>
          </a:xfrm>
        </p:spPr>
        <p:txBody>
          <a:bodyPr vert="horz" lIns="0" tIns="0" rIns="0" bIns="0" rtlCol="0">
            <a:noAutofit/>
          </a:bodyPr>
          <a:lstStyle/>
          <a:p>
            <a:r>
              <a:rPr lang="en-US" spc="-100" dirty="0"/>
              <a:t>Manure contains ammonia and also polluting methane, </a:t>
            </a:r>
            <a:r>
              <a:rPr lang="en-CA" spc="-100" dirty="0"/>
              <a:t>nitrous oxide</a:t>
            </a:r>
            <a:endParaRPr lang="en-US" spc="-100" dirty="0"/>
          </a:p>
          <a:p>
            <a:r>
              <a:rPr lang="en-US" spc="-100" dirty="0"/>
              <a:t>Farmers spray liquified manure on soil, releasing gaseous ammonia</a:t>
            </a:r>
          </a:p>
          <a:p>
            <a:pPr lvl="1"/>
            <a:r>
              <a:rPr lang="en-US" sz="1800" spc="-100" dirty="0"/>
              <a:t>Rain and </a:t>
            </a:r>
            <a:r>
              <a:rPr lang="en-US" spc="-100" dirty="0"/>
              <a:t>run-off pollute waterways and water tables</a:t>
            </a:r>
          </a:p>
          <a:p>
            <a:r>
              <a:rPr lang="en-US" spc="-100" dirty="0"/>
              <a:t>Resting piles of manure </a:t>
            </a:r>
            <a:br>
              <a:rPr lang="en-US" spc="-100" dirty="0"/>
            </a:br>
            <a:r>
              <a:rPr lang="en-US" spc="-100" dirty="0"/>
              <a:t>release gaseous ammonia into atmosphere, which becomes pollutant when mixed with other airborne pollutants</a:t>
            </a:r>
          </a:p>
        </p:txBody>
      </p:sp>
      <p:pic>
        <p:nvPicPr>
          <p:cNvPr id="6" name="Content Placeholder 5">
            <a:extLst>
              <a:ext uri="{FF2B5EF4-FFF2-40B4-BE49-F238E27FC236}">
                <a16:creationId xmlns:a16="http://schemas.microsoft.com/office/drawing/2014/main" id="{28FAD0FC-28AA-5347-950E-0AC3C3E2BC67}"/>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5010386" y="10"/>
            <a:ext cx="7181613" cy="6857990"/>
          </a:xfrm>
          <a:prstGeom prst="rect">
            <a:avLst/>
          </a:prstGeom>
          <a:effectLst/>
        </p:spPr>
      </p:pic>
      <p:pic>
        <p:nvPicPr>
          <p:cNvPr id="8" name="Picture 7" descr="Icon&#10;&#10;Description automatically generated">
            <a:extLst>
              <a:ext uri="{FF2B5EF4-FFF2-40B4-BE49-F238E27FC236}">
                <a16:creationId xmlns:a16="http://schemas.microsoft.com/office/drawing/2014/main" id="{049B7E1A-6598-914A-9652-A909C9C19E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009" y="5944891"/>
            <a:ext cx="728566" cy="631424"/>
          </a:xfrm>
          <a:prstGeom prst="rect">
            <a:avLst/>
          </a:prstGeom>
        </p:spPr>
      </p:pic>
      <p:sp>
        <p:nvSpPr>
          <p:cNvPr id="14" name="Slide Number Placeholder 5">
            <a:extLst>
              <a:ext uri="{FF2B5EF4-FFF2-40B4-BE49-F238E27FC236}">
                <a16:creationId xmlns:a16="http://schemas.microsoft.com/office/drawing/2014/main" id="{33153813-948D-CB46-9C88-D69D1E07D6CF}"/>
              </a:ext>
            </a:extLst>
          </p:cNvPr>
          <p:cNvSpPr>
            <a:spLocks noGrp="1"/>
          </p:cNvSpPr>
          <p:nvPr>
            <p:ph type="sldNum" sz="quarter" idx="12"/>
          </p:nvPr>
        </p:nvSpPr>
        <p:spPr>
          <a:xfrm>
            <a:off x="9339802" y="6492875"/>
            <a:ext cx="2743200" cy="365125"/>
          </a:xfrm>
          <a:prstGeom prst="rect">
            <a:avLst/>
          </a:prstGeom>
        </p:spPr>
        <p:txBody>
          <a:bodyPr/>
          <a:lstStyle/>
          <a:p>
            <a:pPr algn="r"/>
            <a:fld id="{09AD4D50-D1B1-AA45-884B-BE26F47D2654}" type="slidenum">
              <a:rPr lang="en-US" b="1" smtClean="0">
                <a:solidFill>
                  <a:schemeClr val="bg1"/>
                </a:solidFill>
              </a:rPr>
              <a:pPr algn="r"/>
              <a:t>23</a:t>
            </a:fld>
            <a:endParaRPr lang="en-US" b="1" dirty="0">
              <a:solidFill>
                <a:schemeClr val="bg1"/>
              </a:solidFill>
            </a:endParaRPr>
          </a:p>
        </p:txBody>
      </p:sp>
      <p:grpSp>
        <p:nvGrpSpPr>
          <p:cNvPr id="15" name="Group 14">
            <a:extLst>
              <a:ext uri="{FF2B5EF4-FFF2-40B4-BE49-F238E27FC236}">
                <a16:creationId xmlns:a16="http://schemas.microsoft.com/office/drawing/2014/main" id="{E523056C-4013-D24D-A221-05CBEE8EBB81}"/>
              </a:ext>
            </a:extLst>
          </p:cNvPr>
          <p:cNvGrpSpPr/>
          <p:nvPr/>
        </p:nvGrpSpPr>
        <p:grpSpPr>
          <a:xfrm>
            <a:off x="1379784" y="6113161"/>
            <a:ext cx="3443676" cy="461665"/>
            <a:chOff x="8590218" y="6113161"/>
            <a:chExt cx="3443676" cy="461665"/>
          </a:xfrm>
        </p:grpSpPr>
        <p:sp>
          <p:nvSpPr>
            <p:cNvPr id="16" name="TextBox 15">
              <a:extLst>
                <a:ext uri="{FF2B5EF4-FFF2-40B4-BE49-F238E27FC236}">
                  <a16:creationId xmlns:a16="http://schemas.microsoft.com/office/drawing/2014/main" id="{425293C3-E2F8-A94C-81CB-AEC30D882CF2}"/>
                </a:ext>
              </a:extLst>
            </p:cNvPr>
            <p:cNvSpPr txBox="1"/>
            <p:nvPr/>
          </p:nvSpPr>
          <p:spPr>
            <a:xfrm>
              <a:off x="8590218" y="6113161"/>
              <a:ext cx="3443676" cy="46166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TSXV: NHHH  </a:t>
              </a:r>
              <a:r>
                <a:rPr lang="en-US" sz="2400" dirty="0">
                  <a:solidFill>
                    <a:srgbClr val="E50805"/>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OTCQB: NHHHF</a:t>
              </a:r>
            </a:p>
          </p:txBody>
        </p:sp>
        <p:sp>
          <p:nvSpPr>
            <p:cNvPr id="17" name="TextBox 16">
              <a:extLst>
                <a:ext uri="{FF2B5EF4-FFF2-40B4-BE49-F238E27FC236}">
                  <a16:creationId xmlns:a16="http://schemas.microsoft.com/office/drawing/2014/main" id="{693351AE-AB85-1D49-A2BC-F2864B2C94A5}"/>
                </a:ext>
              </a:extLst>
            </p:cNvPr>
            <p:cNvSpPr txBox="1"/>
            <p:nvPr/>
          </p:nvSpPr>
          <p:spPr>
            <a:xfrm>
              <a:off x="9910232" y="6193192"/>
              <a:ext cx="402168" cy="369332"/>
            </a:xfrm>
            <a:prstGeom prst="rect">
              <a:avLst/>
            </a:prstGeom>
            <a:noFill/>
          </p:spPr>
          <p:txBody>
            <a:bodyPr wrap="square" rtlCol="0">
              <a:spAutoFit/>
            </a:bodyPr>
            <a:lstStyle/>
            <a:p>
              <a:pPr algn="ctr"/>
              <a:r>
                <a:rPr lang="en-US" dirty="0">
                  <a:solidFill>
                    <a:srgbClr val="FF0000"/>
                  </a:solidFill>
                </a:rPr>
                <a:t>•</a:t>
              </a:r>
            </a:p>
          </p:txBody>
        </p:sp>
      </p:grpSp>
    </p:spTree>
    <p:extLst>
      <p:ext uri="{BB962C8B-B14F-4D97-AF65-F5344CB8AC3E}">
        <p14:creationId xmlns:p14="http://schemas.microsoft.com/office/powerpoint/2010/main" val="1825845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34A8E13-8938-DE4A-9513-2E2E9F852370}"/>
              </a:ext>
            </a:extLst>
          </p:cNvPr>
          <p:cNvSpPr>
            <a:spLocks noGrp="1"/>
          </p:cNvSpPr>
          <p:nvPr>
            <p:ph type="title"/>
          </p:nvPr>
        </p:nvSpPr>
        <p:spPr>
          <a:xfrm>
            <a:off x="316800" y="316800"/>
            <a:ext cx="4381200" cy="724979"/>
          </a:xfrm>
        </p:spPr>
        <p:txBody>
          <a:bodyPr vert="horz" lIns="0" tIns="0" rIns="0" bIns="0" rtlCol="0" anchor="t" anchorCtr="0">
            <a:noAutofit/>
          </a:bodyPr>
          <a:lstStyle/>
          <a:p>
            <a:r>
              <a:rPr lang="en-US" sz="4000" dirty="0"/>
              <a:t>Transportation</a:t>
            </a:r>
          </a:p>
        </p:txBody>
      </p:sp>
      <p:sp>
        <p:nvSpPr>
          <p:cNvPr id="2" name="Content Placeholder 1">
            <a:extLst>
              <a:ext uri="{FF2B5EF4-FFF2-40B4-BE49-F238E27FC236}">
                <a16:creationId xmlns:a16="http://schemas.microsoft.com/office/drawing/2014/main" id="{AAE045FE-DC5B-4C40-904F-619601CECA09}"/>
              </a:ext>
            </a:extLst>
          </p:cNvPr>
          <p:cNvSpPr>
            <a:spLocks noGrp="1"/>
          </p:cNvSpPr>
          <p:nvPr>
            <p:ph sz="half" idx="1"/>
          </p:nvPr>
        </p:nvSpPr>
        <p:spPr>
          <a:xfrm>
            <a:off x="316799" y="982799"/>
            <a:ext cx="4491761" cy="4678917"/>
          </a:xfrm>
        </p:spPr>
        <p:txBody>
          <a:bodyPr vert="horz" lIns="0" tIns="0" rIns="0" bIns="0" rtlCol="0">
            <a:noAutofit/>
          </a:bodyPr>
          <a:lstStyle/>
          <a:p>
            <a:r>
              <a:rPr lang="en-US" spc="-100" dirty="0"/>
              <a:t>Carbon-free NH3 can replace gasoline and diesel at lower cost/distance travelled</a:t>
            </a:r>
          </a:p>
          <a:p>
            <a:r>
              <a:rPr lang="en-US" spc="-100" dirty="0"/>
              <a:t>Straightforward to convert engines</a:t>
            </a:r>
          </a:p>
          <a:p>
            <a:pPr lvl="1"/>
            <a:r>
              <a:rPr lang="en-US" spc="-100" dirty="0"/>
              <a:t>Kit similar to those converting gas and diesel engines to run on propane and natural gas</a:t>
            </a:r>
          </a:p>
          <a:p>
            <a:r>
              <a:rPr lang="en-US" spc="-100" dirty="0"/>
              <a:t>Leverage existing fossil fuel infrastructure</a:t>
            </a:r>
          </a:p>
          <a:p>
            <a:r>
              <a:rPr lang="en-US" spc="-100" dirty="0"/>
              <a:t>Gas stations could produce fuel on site</a:t>
            </a:r>
          </a:p>
          <a:p>
            <a:r>
              <a:rPr lang="en-US" spc="-100" dirty="0"/>
              <a:t>Aviation, marine, shipping/freight sectors need solutions now</a:t>
            </a:r>
          </a:p>
        </p:txBody>
      </p:sp>
      <p:pic>
        <p:nvPicPr>
          <p:cNvPr id="10" name="Content Placeholder 9">
            <a:extLst>
              <a:ext uri="{FF2B5EF4-FFF2-40B4-BE49-F238E27FC236}">
                <a16:creationId xmlns:a16="http://schemas.microsoft.com/office/drawing/2014/main" id="{4D091015-9E5F-D843-AE10-0318643BC230}"/>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5010386" y="10"/>
            <a:ext cx="7181613" cy="6857990"/>
          </a:xfrm>
          <a:prstGeom prst="rect">
            <a:avLst/>
          </a:prstGeom>
          <a:effectLst/>
        </p:spPr>
      </p:pic>
      <p:pic>
        <p:nvPicPr>
          <p:cNvPr id="13" name="Picture 12" descr="Icon&#10;&#10;Description automatically generated">
            <a:extLst>
              <a:ext uri="{FF2B5EF4-FFF2-40B4-BE49-F238E27FC236}">
                <a16:creationId xmlns:a16="http://schemas.microsoft.com/office/drawing/2014/main" id="{8017691E-001C-234C-AF76-3947E0D5A7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009" y="5944891"/>
            <a:ext cx="728566" cy="631424"/>
          </a:xfrm>
          <a:prstGeom prst="rect">
            <a:avLst/>
          </a:prstGeom>
        </p:spPr>
      </p:pic>
      <p:sp>
        <p:nvSpPr>
          <p:cNvPr id="14" name="Slide Number Placeholder 5">
            <a:extLst>
              <a:ext uri="{FF2B5EF4-FFF2-40B4-BE49-F238E27FC236}">
                <a16:creationId xmlns:a16="http://schemas.microsoft.com/office/drawing/2014/main" id="{73A5F1F2-08F2-A949-9CAB-4E01D7C8F4C5}"/>
              </a:ext>
            </a:extLst>
          </p:cNvPr>
          <p:cNvSpPr>
            <a:spLocks noGrp="1"/>
          </p:cNvSpPr>
          <p:nvPr>
            <p:ph type="sldNum" sz="quarter" idx="12"/>
          </p:nvPr>
        </p:nvSpPr>
        <p:spPr>
          <a:xfrm>
            <a:off x="9339802" y="6492875"/>
            <a:ext cx="2743200" cy="365125"/>
          </a:xfrm>
          <a:prstGeom prst="rect">
            <a:avLst/>
          </a:prstGeom>
        </p:spPr>
        <p:txBody>
          <a:bodyPr/>
          <a:lstStyle/>
          <a:p>
            <a:pPr algn="r"/>
            <a:fld id="{09AD4D50-D1B1-AA45-884B-BE26F47D2654}" type="slidenum">
              <a:rPr lang="en-US" b="1" smtClean="0">
                <a:solidFill>
                  <a:schemeClr val="bg1"/>
                </a:solidFill>
              </a:rPr>
              <a:pPr algn="r"/>
              <a:t>24</a:t>
            </a:fld>
            <a:endParaRPr lang="en-US" b="1" dirty="0">
              <a:solidFill>
                <a:schemeClr val="bg1"/>
              </a:solidFill>
            </a:endParaRPr>
          </a:p>
        </p:txBody>
      </p:sp>
      <p:grpSp>
        <p:nvGrpSpPr>
          <p:cNvPr id="16" name="Group 15">
            <a:extLst>
              <a:ext uri="{FF2B5EF4-FFF2-40B4-BE49-F238E27FC236}">
                <a16:creationId xmlns:a16="http://schemas.microsoft.com/office/drawing/2014/main" id="{3A8E7272-F440-9B48-8DB7-2B500A5089AF}"/>
              </a:ext>
            </a:extLst>
          </p:cNvPr>
          <p:cNvGrpSpPr/>
          <p:nvPr/>
        </p:nvGrpSpPr>
        <p:grpSpPr>
          <a:xfrm>
            <a:off x="1379784" y="6113161"/>
            <a:ext cx="3443676" cy="461665"/>
            <a:chOff x="8590218" y="6113161"/>
            <a:chExt cx="3443676" cy="461665"/>
          </a:xfrm>
        </p:grpSpPr>
        <p:sp>
          <p:nvSpPr>
            <p:cNvPr id="17" name="TextBox 16">
              <a:extLst>
                <a:ext uri="{FF2B5EF4-FFF2-40B4-BE49-F238E27FC236}">
                  <a16:creationId xmlns:a16="http://schemas.microsoft.com/office/drawing/2014/main" id="{436C9279-DE88-9D48-B527-3ECF0044FC6D}"/>
                </a:ext>
              </a:extLst>
            </p:cNvPr>
            <p:cNvSpPr txBox="1"/>
            <p:nvPr/>
          </p:nvSpPr>
          <p:spPr>
            <a:xfrm>
              <a:off x="8590218" y="6113161"/>
              <a:ext cx="3443676" cy="46166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TSXV: NHHH  </a:t>
              </a:r>
              <a:r>
                <a:rPr lang="en-US" sz="2400" dirty="0">
                  <a:solidFill>
                    <a:srgbClr val="E50805"/>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OTCQB: NHHHF</a:t>
              </a:r>
            </a:p>
          </p:txBody>
        </p:sp>
        <p:sp>
          <p:nvSpPr>
            <p:cNvPr id="18" name="TextBox 17">
              <a:extLst>
                <a:ext uri="{FF2B5EF4-FFF2-40B4-BE49-F238E27FC236}">
                  <a16:creationId xmlns:a16="http://schemas.microsoft.com/office/drawing/2014/main" id="{2DB32338-0408-8949-BF6B-5149CE552001}"/>
                </a:ext>
              </a:extLst>
            </p:cNvPr>
            <p:cNvSpPr txBox="1"/>
            <p:nvPr/>
          </p:nvSpPr>
          <p:spPr>
            <a:xfrm>
              <a:off x="9910232" y="6193192"/>
              <a:ext cx="402168" cy="369332"/>
            </a:xfrm>
            <a:prstGeom prst="rect">
              <a:avLst/>
            </a:prstGeom>
            <a:noFill/>
          </p:spPr>
          <p:txBody>
            <a:bodyPr wrap="square" rtlCol="0">
              <a:spAutoFit/>
            </a:bodyPr>
            <a:lstStyle/>
            <a:p>
              <a:pPr algn="ctr"/>
              <a:r>
                <a:rPr lang="en-US" dirty="0">
                  <a:solidFill>
                    <a:srgbClr val="FF0000"/>
                  </a:solidFill>
                </a:rPr>
                <a:t>•</a:t>
              </a:r>
            </a:p>
          </p:txBody>
        </p:sp>
      </p:grpSp>
    </p:spTree>
    <p:extLst>
      <p:ext uri="{BB962C8B-B14F-4D97-AF65-F5344CB8AC3E}">
        <p14:creationId xmlns:p14="http://schemas.microsoft.com/office/powerpoint/2010/main" val="3282068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F0E1CBB-0A66-2B4B-BB37-A06147133D51}"/>
              </a:ext>
            </a:extLst>
          </p:cNvPr>
          <p:cNvSpPr>
            <a:spLocks noGrp="1"/>
          </p:cNvSpPr>
          <p:nvPr>
            <p:ph type="title"/>
          </p:nvPr>
        </p:nvSpPr>
        <p:spPr>
          <a:xfrm>
            <a:off x="316800" y="316800"/>
            <a:ext cx="4381200" cy="1324800"/>
          </a:xfrm>
        </p:spPr>
        <p:txBody>
          <a:bodyPr vert="horz" lIns="0" tIns="0" rIns="0" bIns="0" rtlCol="0" anchor="t" anchorCtr="0">
            <a:noAutofit/>
          </a:bodyPr>
          <a:lstStyle/>
          <a:p>
            <a:r>
              <a:rPr lang="en-US" sz="4000" dirty="0"/>
              <a:t>Grid Storage</a:t>
            </a:r>
          </a:p>
        </p:txBody>
      </p:sp>
      <p:sp>
        <p:nvSpPr>
          <p:cNvPr id="2" name="Content Placeholder 1">
            <a:extLst>
              <a:ext uri="{FF2B5EF4-FFF2-40B4-BE49-F238E27FC236}">
                <a16:creationId xmlns:a16="http://schemas.microsoft.com/office/drawing/2014/main" id="{40FDC182-F409-EF47-9DE2-CB13BC07A273}"/>
              </a:ext>
            </a:extLst>
          </p:cNvPr>
          <p:cNvSpPr>
            <a:spLocks noGrp="1"/>
          </p:cNvSpPr>
          <p:nvPr>
            <p:ph sz="half" idx="1"/>
          </p:nvPr>
        </p:nvSpPr>
        <p:spPr>
          <a:xfrm>
            <a:off x="316800" y="982799"/>
            <a:ext cx="4506660" cy="4949790"/>
          </a:xfrm>
        </p:spPr>
        <p:txBody>
          <a:bodyPr vert="horz" lIns="0" tIns="0" rIns="0" bIns="0" rtlCol="0">
            <a:noAutofit/>
          </a:bodyPr>
          <a:lstStyle/>
          <a:p>
            <a:r>
              <a:rPr lang="en-US" sz="2400" dirty="0"/>
              <a:t>Wherever renewables are</a:t>
            </a:r>
          </a:p>
          <a:p>
            <a:pPr lvl="1"/>
            <a:r>
              <a:rPr lang="en-US" dirty="0"/>
              <a:t>Problem with renewables is no storage mechanism</a:t>
            </a:r>
          </a:p>
          <a:p>
            <a:r>
              <a:rPr lang="en-US" sz="2400" dirty="0"/>
              <a:t>Storage is now possible with our carbon-free NH3</a:t>
            </a:r>
          </a:p>
          <a:p>
            <a:pPr lvl="1"/>
            <a:r>
              <a:rPr lang="en-US" dirty="0"/>
              <a:t>Excess is stored onsite through creation of carbon-free NH3</a:t>
            </a:r>
          </a:p>
          <a:p>
            <a:r>
              <a:rPr lang="en-US" sz="2400" dirty="0"/>
              <a:t>When needed, carbon-free NH3 is released to power clean turbines to generate clean electricity, avoiding propane</a:t>
            </a:r>
          </a:p>
          <a:p>
            <a:r>
              <a:rPr lang="en-US" sz="2400" dirty="0"/>
              <a:t>Potential to use solar panels in north in summer, storing it for use in winter</a:t>
            </a:r>
          </a:p>
          <a:p>
            <a:endParaRPr lang="en-US" sz="2000" dirty="0">
              <a:latin typeface="+mn-lt"/>
              <a:cs typeface="+mn-cs"/>
            </a:endParaRPr>
          </a:p>
        </p:txBody>
      </p:sp>
      <p:pic>
        <p:nvPicPr>
          <p:cNvPr id="6" name="Content Placeholder 5">
            <a:extLst>
              <a:ext uri="{FF2B5EF4-FFF2-40B4-BE49-F238E27FC236}">
                <a16:creationId xmlns:a16="http://schemas.microsoft.com/office/drawing/2014/main" id="{0C32919E-CEC4-EE48-9BBA-1E7C2DE61D40}"/>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5010386" y="10"/>
            <a:ext cx="7181613" cy="6857990"/>
          </a:xfrm>
          <a:prstGeom prst="rect">
            <a:avLst/>
          </a:prstGeom>
          <a:effectLst/>
        </p:spPr>
      </p:pic>
      <p:pic>
        <p:nvPicPr>
          <p:cNvPr id="8" name="Picture 7" descr="Icon&#10;&#10;Description automatically generated">
            <a:extLst>
              <a:ext uri="{FF2B5EF4-FFF2-40B4-BE49-F238E27FC236}">
                <a16:creationId xmlns:a16="http://schemas.microsoft.com/office/drawing/2014/main" id="{9FDDE144-B2CB-D84F-9A0F-1A0F19344F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009" y="5944891"/>
            <a:ext cx="728566" cy="631424"/>
          </a:xfrm>
          <a:prstGeom prst="rect">
            <a:avLst/>
          </a:prstGeom>
        </p:spPr>
      </p:pic>
      <p:sp>
        <p:nvSpPr>
          <p:cNvPr id="14" name="Slide Number Placeholder 5">
            <a:extLst>
              <a:ext uri="{FF2B5EF4-FFF2-40B4-BE49-F238E27FC236}">
                <a16:creationId xmlns:a16="http://schemas.microsoft.com/office/drawing/2014/main" id="{B5876E9C-BDEA-6E49-960D-7B7CB6456196}"/>
              </a:ext>
            </a:extLst>
          </p:cNvPr>
          <p:cNvSpPr>
            <a:spLocks noGrp="1"/>
          </p:cNvSpPr>
          <p:nvPr>
            <p:ph type="sldNum" sz="quarter" idx="12"/>
          </p:nvPr>
        </p:nvSpPr>
        <p:spPr>
          <a:xfrm>
            <a:off x="9339802" y="6492875"/>
            <a:ext cx="2743200" cy="365125"/>
          </a:xfrm>
          <a:prstGeom prst="rect">
            <a:avLst/>
          </a:prstGeom>
        </p:spPr>
        <p:txBody>
          <a:bodyPr/>
          <a:lstStyle/>
          <a:p>
            <a:pPr algn="r"/>
            <a:fld id="{09AD4D50-D1B1-AA45-884B-BE26F47D2654}" type="slidenum">
              <a:rPr lang="en-US" b="1" smtClean="0">
                <a:solidFill>
                  <a:schemeClr val="bg1"/>
                </a:solidFill>
              </a:rPr>
              <a:pPr algn="r"/>
              <a:t>25</a:t>
            </a:fld>
            <a:endParaRPr lang="en-US" b="1" dirty="0">
              <a:solidFill>
                <a:schemeClr val="bg1"/>
              </a:solidFill>
            </a:endParaRPr>
          </a:p>
        </p:txBody>
      </p:sp>
      <p:grpSp>
        <p:nvGrpSpPr>
          <p:cNvPr id="15" name="Group 14">
            <a:extLst>
              <a:ext uri="{FF2B5EF4-FFF2-40B4-BE49-F238E27FC236}">
                <a16:creationId xmlns:a16="http://schemas.microsoft.com/office/drawing/2014/main" id="{EE9AF510-5D31-6746-8904-977C55A54954}"/>
              </a:ext>
            </a:extLst>
          </p:cNvPr>
          <p:cNvGrpSpPr/>
          <p:nvPr/>
        </p:nvGrpSpPr>
        <p:grpSpPr>
          <a:xfrm>
            <a:off x="1379784" y="6113161"/>
            <a:ext cx="3443676" cy="461665"/>
            <a:chOff x="8590218" y="6113161"/>
            <a:chExt cx="3443676" cy="461665"/>
          </a:xfrm>
        </p:grpSpPr>
        <p:sp>
          <p:nvSpPr>
            <p:cNvPr id="16" name="TextBox 15">
              <a:extLst>
                <a:ext uri="{FF2B5EF4-FFF2-40B4-BE49-F238E27FC236}">
                  <a16:creationId xmlns:a16="http://schemas.microsoft.com/office/drawing/2014/main" id="{ABE9FC5A-506F-AE4C-8870-237F9EC27469}"/>
                </a:ext>
              </a:extLst>
            </p:cNvPr>
            <p:cNvSpPr txBox="1"/>
            <p:nvPr/>
          </p:nvSpPr>
          <p:spPr>
            <a:xfrm>
              <a:off x="8590218" y="6113161"/>
              <a:ext cx="3443676" cy="46166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TSXV: NHHH  </a:t>
              </a:r>
              <a:r>
                <a:rPr lang="en-US" sz="2400" dirty="0">
                  <a:solidFill>
                    <a:srgbClr val="E50805"/>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OTCQB: NHHHF</a:t>
              </a:r>
            </a:p>
          </p:txBody>
        </p:sp>
        <p:sp>
          <p:nvSpPr>
            <p:cNvPr id="17" name="TextBox 16">
              <a:extLst>
                <a:ext uri="{FF2B5EF4-FFF2-40B4-BE49-F238E27FC236}">
                  <a16:creationId xmlns:a16="http://schemas.microsoft.com/office/drawing/2014/main" id="{171AA2BD-B97C-0640-8651-DDC3D12FD389}"/>
                </a:ext>
              </a:extLst>
            </p:cNvPr>
            <p:cNvSpPr txBox="1"/>
            <p:nvPr/>
          </p:nvSpPr>
          <p:spPr>
            <a:xfrm>
              <a:off x="9910232" y="6193192"/>
              <a:ext cx="402168" cy="369332"/>
            </a:xfrm>
            <a:prstGeom prst="rect">
              <a:avLst/>
            </a:prstGeom>
            <a:noFill/>
          </p:spPr>
          <p:txBody>
            <a:bodyPr wrap="square" rtlCol="0">
              <a:spAutoFit/>
            </a:bodyPr>
            <a:lstStyle/>
            <a:p>
              <a:pPr algn="ctr"/>
              <a:r>
                <a:rPr lang="en-US" dirty="0">
                  <a:solidFill>
                    <a:srgbClr val="FF0000"/>
                  </a:solidFill>
                </a:rPr>
                <a:t>•</a:t>
              </a:r>
            </a:p>
          </p:txBody>
        </p:sp>
      </p:grpSp>
    </p:spTree>
    <p:extLst>
      <p:ext uri="{BB962C8B-B14F-4D97-AF65-F5344CB8AC3E}">
        <p14:creationId xmlns:p14="http://schemas.microsoft.com/office/powerpoint/2010/main" val="72842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ED211B0-DFB8-D84D-8021-0058F07D10A4}"/>
              </a:ext>
            </a:extLst>
          </p:cNvPr>
          <p:cNvSpPr>
            <a:spLocks noGrp="1"/>
          </p:cNvSpPr>
          <p:nvPr>
            <p:ph type="title"/>
          </p:nvPr>
        </p:nvSpPr>
        <p:spPr>
          <a:xfrm>
            <a:off x="316800" y="316800"/>
            <a:ext cx="4381200" cy="1324800"/>
          </a:xfrm>
        </p:spPr>
        <p:txBody>
          <a:bodyPr vert="horz" lIns="0" tIns="0" rIns="0" bIns="0" rtlCol="0" anchor="t" anchorCtr="0">
            <a:noAutofit/>
          </a:bodyPr>
          <a:lstStyle/>
          <a:p>
            <a:r>
              <a:rPr lang="en-US" sz="4000" dirty="0"/>
              <a:t>Carbon Credits</a:t>
            </a:r>
          </a:p>
        </p:txBody>
      </p:sp>
      <p:sp>
        <p:nvSpPr>
          <p:cNvPr id="2" name="Content Placeholder 1">
            <a:extLst>
              <a:ext uri="{FF2B5EF4-FFF2-40B4-BE49-F238E27FC236}">
                <a16:creationId xmlns:a16="http://schemas.microsoft.com/office/drawing/2014/main" id="{0D4FD4F0-1628-5E42-A28D-F0688DF06296}"/>
              </a:ext>
            </a:extLst>
          </p:cNvPr>
          <p:cNvSpPr>
            <a:spLocks noGrp="1"/>
          </p:cNvSpPr>
          <p:nvPr>
            <p:ph sz="half" idx="1"/>
          </p:nvPr>
        </p:nvSpPr>
        <p:spPr>
          <a:xfrm>
            <a:off x="316800" y="982800"/>
            <a:ext cx="4381200" cy="4352400"/>
          </a:xfrm>
        </p:spPr>
        <p:txBody>
          <a:bodyPr vert="horz" lIns="0" tIns="0" rIns="0" bIns="0" rtlCol="0">
            <a:noAutofit/>
          </a:bodyPr>
          <a:lstStyle/>
          <a:p>
            <a:r>
              <a:rPr lang="en-US" dirty="0"/>
              <a:t>Significant revenue from carbon credits will fund future growth and investment in new technologies</a:t>
            </a:r>
          </a:p>
          <a:p>
            <a:r>
              <a:rPr lang="en-US" dirty="0"/>
              <a:t>Each ton of carbon-free NH3 will reduce carbon emissions by more than 4 tons</a:t>
            </a:r>
          </a:p>
          <a:p>
            <a:r>
              <a:rPr lang="en-US" dirty="0"/>
              <a:t>2.5 carbon credits per ton for fertilizer and up to 5 for fuel applications in Canada</a:t>
            </a:r>
          </a:p>
          <a:p>
            <a:pPr lvl="1"/>
            <a:r>
              <a:rPr lang="en-US" dirty="0"/>
              <a:t>Potentially higher in other jurisdictions</a:t>
            </a:r>
          </a:p>
        </p:txBody>
      </p:sp>
      <p:pic>
        <p:nvPicPr>
          <p:cNvPr id="6" name="Content Placeholder 5">
            <a:extLst>
              <a:ext uri="{FF2B5EF4-FFF2-40B4-BE49-F238E27FC236}">
                <a16:creationId xmlns:a16="http://schemas.microsoft.com/office/drawing/2014/main" id="{F253838B-10BB-9C48-90CF-9D0DDB502F4B}"/>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5010386" y="10"/>
            <a:ext cx="7181613" cy="6857990"/>
          </a:xfrm>
          <a:prstGeom prst="rect">
            <a:avLst/>
          </a:prstGeom>
          <a:effectLst/>
        </p:spPr>
      </p:pic>
      <p:pic>
        <p:nvPicPr>
          <p:cNvPr id="8" name="Picture 7" descr="Icon&#10;&#10;Description automatically generated">
            <a:extLst>
              <a:ext uri="{FF2B5EF4-FFF2-40B4-BE49-F238E27FC236}">
                <a16:creationId xmlns:a16="http://schemas.microsoft.com/office/drawing/2014/main" id="{56CAB005-82FC-274D-B7C6-0AA938E867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009" y="5944891"/>
            <a:ext cx="728566" cy="631424"/>
          </a:xfrm>
          <a:prstGeom prst="rect">
            <a:avLst/>
          </a:prstGeom>
        </p:spPr>
      </p:pic>
      <p:sp>
        <p:nvSpPr>
          <p:cNvPr id="14" name="Slide Number Placeholder 5">
            <a:extLst>
              <a:ext uri="{FF2B5EF4-FFF2-40B4-BE49-F238E27FC236}">
                <a16:creationId xmlns:a16="http://schemas.microsoft.com/office/drawing/2014/main" id="{1521EDCE-2C0B-A346-AE89-335D729F813A}"/>
              </a:ext>
            </a:extLst>
          </p:cNvPr>
          <p:cNvSpPr>
            <a:spLocks noGrp="1"/>
          </p:cNvSpPr>
          <p:nvPr>
            <p:ph type="sldNum" sz="quarter" idx="12"/>
          </p:nvPr>
        </p:nvSpPr>
        <p:spPr>
          <a:xfrm>
            <a:off x="9339802" y="6492875"/>
            <a:ext cx="2743200" cy="365125"/>
          </a:xfrm>
          <a:prstGeom prst="rect">
            <a:avLst/>
          </a:prstGeom>
        </p:spPr>
        <p:txBody>
          <a:bodyPr/>
          <a:lstStyle/>
          <a:p>
            <a:pPr algn="r"/>
            <a:fld id="{09AD4D50-D1B1-AA45-884B-BE26F47D2654}" type="slidenum">
              <a:rPr lang="en-US" b="1" smtClean="0">
                <a:solidFill>
                  <a:schemeClr val="bg1"/>
                </a:solidFill>
              </a:rPr>
              <a:pPr algn="r"/>
              <a:t>26</a:t>
            </a:fld>
            <a:endParaRPr lang="en-US" b="1" dirty="0">
              <a:solidFill>
                <a:schemeClr val="bg1"/>
              </a:solidFill>
            </a:endParaRPr>
          </a:p>
        </p:txBody>
      </p:sp>
      <p:grpSp>
        <p:nvGrpSpPr>
          <p:cNvPr id="15" name="Group 14">
            <a:extLst>
              <a:ext uri="{FF2B5EF4-FFF2-40B4-BE49-F238E27FC236}">
                <a16:creationId xmlns:a16="http://schemas.microsoft.com/office/drawing/2014/main" id="{60647577-1B48-7B4D-949C-332135E44DE2}"/>
              </a:ext>
            </a:extLst>
          </p:cNvPr>
          <p:cNvGrpSpPr/>
          <p:nvPr/>
        </p:nvGrpSpPr>
        <p:grpSpPr>
          <a:xfrm>
            <a:off x="1379784" y="6113161"/>
            <a:ext cx="3443676" cy="461665"/>
            <a:chOff x="8590218" y="6113161"/>
            <a:chExt cx="3443676" cy="461665"/>
          </a:xfrm>
        </p:grpSpPr>
        <p:sp>
          <p:nvSpPr>
            <p:cNvPr id="16" name="TextBox 15">
              <a:extLst>
                <a:ext uri="{FF2B5EF4-FFF2-40B4-BE49-F238E27FC236}">
                  <a16:creationId xmlns:a16="http://schemas.microsoft.com/office/drawing/2014/main" id="{C2773392-4D95-8443-9866-56237A8B50D0}"/>
                </a:ext>
              </a:extLst>
            </p:cNvPr>
            <p:cNvSpPr txBox="1"/>
            <p:nvPr/>
          </p:nvSpPr>
          <p:spPr>
            <a:xfrm>
              <a:off x="8590218" y="6113161"/>
              <a:ext cx="3443676" cy="46166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TSXV: NHHH  </a:t>
              </a:r>
              <a:r>
                <a:rPr lang="en-US" sz="2400" dirty="0">
                  <a:solidFill>
                    <a:srgbClr val="E50805"/>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OTCQB: NHHHF</a:t>
              </a:r>
            </a:p>
          </p:txBody>
        </p:sp>
        <p:sp>
          <p:nvSpPr>
            <p:cNvPr id="17" name="TextBox 16">
              <a:extLst>
                <a:ext uri="{FF2B5EF4-FFF2-40B4-BE49-F238E27FC236}">
                  <a16:creationId xmlns:a16="http://schemas.microsoft.com/office/drawing/2014/main" id="{C577AF58-68DE-0C4F-AA62-8486E37463C9}"/>
                </a:ext>
              </a:extLst>
            </p:cNvPr>
            <p:cNvSpPr txBox="1"/>
            <p:nvPr/>
          </p:nvSpPr>
          <p:spPr>
            <a:xfrm>
              <a:off x="9910232" y="6193192"/>
              <a:ext cx="402168" cy="369332"/>
            </a:xfrm>
            <a:prstGeom prst="rect">
              <a:avLst/>
            </a:prstGeom>
            <a:noFill/>
          </p:spPr>
          <p:txBody>
            <a:bodyPr wrap="square" rtlCol="0">
              <a:spAutoFit/>
            </a:bodyPr>
            <a:lstStyle/>
            <a:p>
              <a:pPr algn="ctr"/>
              <a:r>
                <a:rPr lang="en-US" dirty="0">
                  <a:solidFill>
                    <a:srgbClr val="FF0000"/>
                  </a:solidFill>
                </a:rPr>
                <a:t>•</a:t>
              </a:r>
            </a:p>
          </p:txBody>
        </p:sp>
      </p:grpSp>
    </p:spTree>
    <p:extLst>
      <p:ext uri="{BB962C8B-B14F-4D97-AF65-F5344CB8AC3E}">
        <p14:creationId xmlns:p14="http://schemas.microsoft.com/office/powerpoint/2010/main" val="1229680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FC2B3F-F325-9642-8B3D-52AF836F68D4}"/>
              </a:ext>
            </a:extLst>
          </p:cNvPr>
          <p:cNvSpPr>
            <a:spLocks noGrp="1"/>
          </p:cNvSpPr>
          <p:nvPr>
            <p:ph type="title"/>
          </p:nvPr>
        </p:nvSpPr>
        <p:spPr>
          <a:xfrm>
            <a:off x="316800" y="316800"/>
            <a:ext cx="4381200" cy="1324800"/>
          </a:xfrm>
        </p:spPr>
        <p:txBody>
          <a:bodyPr vert="horz" lIns="0" tIns="0" rIns="0" bIns="0" rtlCol="0" anchor="t" anchorCtr="0">
            <a:noAutofit/>
          </a:bodyPr>
          <a:lstStyle/>
          <a:p>
            <a:r>
              <a:rPr lang="en-US" sz="4000" dirty="0"/>
              <a:t>Summary: Fuel Positive</a:t>
            </a:r>
          </a:p>
        </p:txBody>
      </p:sp>
      <p:sp>
        <p:nvSpPr>
          <p:cNvPr id="3" name="Content Placeholder 2">
            <a:extLst>
              <a:ext uri="{FF2B5EF4-FFF2-40B4-BE49-F238E27FC236}">
                <a16:creationId xmlns:a16="http://schemas.microsoft.com/office/drawing/2014/main" id="{7D688491-8B9B-B945-801C-193220E02559}"/>
              </a:ext>
            </a:extLst>
          </p:cNvPr>
          <p:cNvSpPr>
            <a:spLocks noGrp="1"/>
          </p:cNvSpPr>
          <p:nvPr>
            <p:ph sz="half" idx="1"/>
          </p:nvPr>
        </p:nvSpPr>
        <p:spPr>
          <a:xfrm>
            <a:off x="316800" y="1641600"/>
            <a:ext cx="4579812" cy="4242564"/>
          </a:xfrm>
        </p:spPr>
        <p:txBody>
          <a:bodyPr vert="horz" lIns="0" tIns="0" rIns="0" bIns="0" rtlCol="0">
            <a:noAutofit/>
          </a:bodyPr>
          <a:lstStyle/>
          <a:p>
            <a:r>
              <a:rPr lang="en-US" sz="2400" dirty="0"/>
              <a:t>Completed C$5 million financing </a:t>
            </a:r>
          </a:p>
          <a:p>
            <a:pPr lvl="1"/>
            <a:r>
              <a:rPr lang="en-US" sz="2000" dirty="0"/>
              <a:t>Current cash balance </a:t>
            </a:r>
            <a:r>
              <a:rPr lang="en-US" dirty="0"/>
              <a:t>is </a:t>
            </a:r>
            <a:r>
              <a:rPr lang="en-US" sz="2000" dirty="0"/>
              <a:t>over C$6 million</a:t>
            </a:r>
          </a:p>
          <a:p>
            <a:pPr lvl="1"/>
            <a:r>
              <a:rPr lang="en-US" dirty="0"/>
              <a:t>Secures system prototype development</a:t>
            </a:r>
            <a:endParaRPr lang="en-US" sz="2000" dirty="0"/>
          </a:p>
          <a:p>
            <a:r>
              <a:rPr lang="en-US" sz="2400" dirty="0"/>
              <a:t>Filed key provisional patent</a:t>
            </a:r>
          </a:p>
          <a:p>
            <a:r>
              <a:rPr lang="en-US" dirty="0"/>
              <a:t>Dr. Ibrahim </a:t>
            </a:r>
            <a:r>
              <a:rPr lang="en-US" dirty="0" err="1"/>
              <a:t>Dincer</a:t>
            </a:r>
            <a:r>
              <a:rPr lang="en-US" dirty="0"/>
              <a:t> (inventor) and team central to roll-out</a:t>
            </a:r>
          </a:p>
          <a:p>
            <a:r>
              <a:rPr lang="en-US" dirty="0"/>
              <a:t>Prototype systems to be completed by end of 2021</a:t>
            </a:r>
          </a:p>
        </p:txBody>
      </p:sp>
      <p:pic>
        <p:nvPicPr>
          <p:cNvPr id="6" name="Content Placeholder 5">
            <a:extLst>
              <a:ext uri="{FF2B5EF4-FFF2-40B4-BE49-F238E27FC236}">
                <a16:creationId xmlns:a16="http://schemas.microsoft.com/office/drawing/2014/main" id="{AAB24DE7-AD90-7143-BE0C-CAA6267FF6C0}"/>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5010386" y="10"/>
            <a:ext cx="7181614" cy="6857990"/>
          </a:xfrm>
          <a:prstGeom prst="rect">
            <a:avLst/>
          </a:prstGeom>
          <a:effectLst/>
        </p:spPr>
      </p:pic>
      <p:pic>
        <p:nvPicPr>
          <p:cNvPr id="10" name="Picture 9" descr="Icon&#10;&#10;Description automatically generated">
            <a:extLst>
              <a:ext uri="{FF2B5EF4-FFF2-40B4-BE49-F238E27FC236}">
                <a16:creationId xmlns:a16="http://schemas.microsoft.com/office/drawing/2014/main" id="{DF43D3D1-308C-7247-B282-1D315B4953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009" y="5944891"/>
            <a:ext cx="728566" cy="631424"/>
          </a:xfrm>
          <a:prstGeom prst="rect">
            <a:avLst/>
          </a:prstGeom>
        </p:spPr>
      </p:pic>
      <p:sp>
        <p:nvSpPr>
          <p:cNvPr id="9" name="Slide Number Placeholder 5">
            <a:extLst>
              <a:ext uri="{FF2B5EF4-FFF2-40B4-BE49-F238E27FC236}">
                <a16:creationId xmlns:a16="http://schemas.microsoft.com/office/drawing/2014/main" id="{FDD50E64-9B95-DC41-A840-A8D94ACBD81B}"/>
              </a:ext>
            </a:extLst>
          </p:cNvPr>
          <p:cNvSpPr>
            <a:spLocks noGrp="1"/>
          </p:cNvSpPr>
          <p:nvPr>
            <p:ph type="sldNum" sz="quarter" idx="12"/>
          </p:nvPr>
        </p:nvSpPr>
        <p:spPr>
          <a:xfrm>
            <a:off x="9339802" y="6492875"/>
            <a:ext cx="2743200" cy="365125"/>
          </a:xfrm>
          <a:prstGeom prst="rect">
            <a:avLst/>
          </a:prstGeom>
        </p:spPr>
        <p:txBody>
          <a:bodyPr/>
          <a:lstStyle/>
          <a:p>
            <a:pPr algn="r"/>
            <a:fld id="{09AD4D50-D1B1-AA45-884B-BE26F47D2654}" type="slidenum">
              <a:rPr lang="en-US" b="1" smtClean="0">
                <a:solidFill>
                  <a:schemeClr val="bg1"/>
                </a:solidFill>
              </a:rPr>
              <a:pPr algn="r"/>
              <a:t>27</a:t>
            </a:fld>
            <a:endParaRPr lang="en-US" b="1" dirty="0">
              <a:solidFill>
                <a:schemeClr val="bg1"/>
              </a:solidFill>
            </a:endParaRPr>
          </a:p>
        </p:txBody>
      </p:sp>
      <p:grpSp>
        <p:nvGrpSpPr>
          <p:cNvPr id="12" name="Group 11">
            <a:extLst>
              <a:ext uri="{FF2B5EF4-FFF2-40B4-BE49-F238E27FC236}">
                <a16:creationId xmlns:a16="http://schemas.microsoft.com/office/drawing/2014/main" id="{A0ADCAA6-7674-7144-BE01-4662FFB1E58D}"/>
              </a:ext>
            </a:extLst>
          </p:cNvPr>
          <p:cNvGrpSpPr/>
          <p:nvPr/>
        </p:nvGrpSpPr>
        <p:grpSpPr>
          <a:xfrm>
            <a:off x="1379784" y="6113161"/>
            <a:ext cx="3443676" cy="461665"/>
            <a:chOff x="8590218" y="6113161"/>
            <a:chExt cx="3443676" cy="461665"/>
          </a:xfrm>
        </p:grpSpPr>
        <p:sp>
          <p:nvSpPr>
            <p:cNvPr id="13" name="TextBox 12">
              <a:extLst>
                <a:ext uri="{FF2B5EF4-FFF2-40B4-BE49-F238E27FC236}">
                  <a16:creationId xmlns:a16="http://schemas.microsoft.com/office/drawing/2014/main" id="{C65DDEFD-02F6-2444-BA3C-27853935E586}"/>
                </a:ext>
              </a:extLst>
            </p:cNvPr>
            <p:cNvSpPr txBox="1"/>
            <p:nvPr/>
          </p:nvSpPr>
          <p:spPr>
            <a:xfrm>
              <a:off x="8590218" y="6113161"/>
              <a:ext cx="3443676" cy="46166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TSXV: NHHH  </a:t>
              </a:r>
              <a:r>
                <a:rPr lang="en-US" sz="2400" dirty="0">
                  <a:solidFill>
                    <a:srgbClr val="E50805"/>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OTCQB: NHHHF</a:t>
              </a:r>
            </a:p>
          </p:txBody>
        </p:sp>
        <p:sp>
          <p:nvSpPr>
            <p:cNvPr id="14" name="TextBox 13">
              <a:extLst>
                <a:ext uri="{FF2B5EF4-FFF2-40B4-BE49-F238E27FC236}">
                  <a16:creationId xmlns:a16="http://schemas.microsoft.com/office/drawing/2014/main" id="{8784AF0A-6AAB-9541-9FBF-F0444B14621A}"/>
                </a:ext>
              </a:extLst>
            </p:cNvPr>
            <p:cNvSpPr txBox="1"/>
            <p:nvPr/>
          </p:nvSpPr>
          <p:spPr>
            <a:xfrm>
              <a:off x="9910232" y="6193192"/>
              <a:ext cx="402168" cy="369332"/>
            </a:xfrm>
            <a:prstGeom prst="rect">
              <a:avLst/>
            </a:prstGeom>
            <a:noFill/>
          </p:spPr>
          <p:txBody>
            <a:bodyPr wrap="square" rtlCol="0">
              <a:spAutoFit/>
            </a:bodyPr>
            <a:lstStyle/>
            <a:p>
              <a:pPr algn="ctr"/>
              <a:r>
                <a:rPr lang="en-US" dirty="0">
                  <a:solidFill>
                    <a:srgbClr val="FF0000"/>
                  </a:solidFill>
                </a:rPr>
                <a:t>•</a:t>
              </a:r>
            </a:p>
          </p:txBody>
        </p:sp>
      </p:grpSp>
    </p:spTree>
    <p:extLst>
      <p:ext uri="{BB962C8B-B14F-4D97-AF65-F5344CB8AC3E}">
        <p14:creationId xmlns:p14="http://schemas.microsoft.com/office/powerpoint/2010/main" val="2698032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AE84B89-7658-814D-A880-FBFE5FB6F6A2}"/>
              </a:ext>
            </a:extLst>
          </p:cNvPr>
          <p:cNvSpPr>
            <a:spLocks noGrp="1"/>
          </p:cNvSpPr>
          <p:nvPr>
            <p:ph type="title"/>
          </p:nvPr>
        </p:nvSpPr>
        <p:spPr>
          <a:xfrm>
            <a:off x="316800" y="316800"/>
            <a:ext cx="4381200" cy="1324800"/>
          </a:xfrm>
        </p:spPr>
        <p:txBody>
          <a:bodyPr vert="horz" lIns="0" tIns="0" rIns="0" bIns="0" rtlCol="0" anchor="t" anchorCtr="0">
            <a:noAutofit/>
          </a:bodyPr>
          <a:lstStyle/>
          <a:p>
            <a:r>
              <a:rPr lang="en-US" sz="4000" dirty="0"/>
              <a:t>Summary: Our Carbon-free NH3</a:t>
            </a:r>
          </a:p>
        </p:txBody>
      </p:sp>
      <p:sp>
        <p:nvSpPr>
          <p:cNvPr id="2" name="Content Placeholder 1">
            <a:extLst>
              <a:ext uri="{FF2B5EF4-FFF2-40B4-BE49-F238E27FC236}">
                <a16:creationId xmlns:a16="http://schemas.microsoft.com/office/drawing/2014/main" id="{53C02C9F-51BD-2F4E-A092-FAB14A9DA1BF}"/>
              </a:ext>
            </a:extLst>
          </p:cNvPr>
          <p:cNvSpPr>
            <a:spLocks noGrp="1"/>
          </p:cNvSpPr>
          <p:nvPr>
            <p:ph sz="half" idx="1"/>
          </p:nvPr>
        </p:nvSpPr>
        <p:spPr>
          <a:xfrm>
            <a:off x="316800" y="1519200"/>
            <a:ext cx="4381200" cy="4352400"/>
          </a:xfrm>
        </p:spPr>
        <p:txBody>
          <a:bodyPr vert="horz" lIns="0" tIns="0" rIns="0" bIns="0" rtlCol="0">
            <a:noAutofit/>
          </a:bodyPr>
          <a:lstStyle/>
          <a:p>
            <a:r>
              <a:rPr lang="en-US" sz="2400" dirty="0"/>
              <a:t>End fertilizer-related agriculture emissions</a:t>
            </a:r>
          </a:p>
          <a:p>
            <a:r>
              <a:rPr lang="en-US" sz="2400" dirty="0"/>
              <a:t>Enable hydrogen economy, almost immediately</a:t>
            </a:r>
          </a:p>
          <a:p>
            <a:r>
              <a:rPr lang="en-US" sz="2400" dirty="0"/>
              <a:t>Clean up transportation</a:t>
            </a:r>
          </a:p>
          <a:p>
            <a:r>
              <a:rPr lang="en-US" sz="2400" dirty="0"/>
              <a:t>Power fuel cells</a:t>
            </a:r>
          </a:p>
          <a:p>
            <a:r>
              <a:rPr lang="en-US" dirty="0"/>
              <a:t>Produce and store</a:t>
            </a:r>
            <a:r>
              <a:rPr lang="en-US" sz="2400" dirty="0"/>
              <a:t> power for grids</a:t>
            </a:r>
          </a:p>
          <a:p>
            <a:r>
              <a:rPr lang="en-US" sz="2400" dirty="0"/>
              <a:t>Decentralize power grids</a:t>
            </a:r>
          </a:p>
          <a:p>
            <a:r>
              <a:rPr lang="en-US" sz="2400" dirty="0"/>
              <a:t>Reduce costs</a:t>
            </a:r>
          </a:p>
          <a:p>
            <a:endParaRPr lang="en-US" sz="2000" dirty="0">
              <a:latin typeface="+mn-lt"/>
              <a:cs typeface="+mn-cs"/>
            </a:endParaRPr>
          </a:p>
          <a:p>
            <a:endParaRPr lang="en-US" sz="2000" dirty="0">
              <a:latin typeface="+mn-lt"/>
              <a:cs typeface="+mn-cs"/>
            </a:endParaRPr>
          </a:p>
        </p:txBody>
      </p:sp>
      <p:pic>
        <p:nvPicPr>
          <p:cNvPr id="8" name="Content Placeholder 7">
            <a:extLst>
              <a:ext uri="{FF2B5EF4-FFF2-40B4-BE49-F238E27FC236}">
                <a16:creationId xmlns:a16="http://schemas.microsoft.com/office/drawing/2014/main" id="{B2400600-B289-2443-A976-77E7EE7ACB1F}"/>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5010386" y="10"/>
            <a:ext cx="7181613" cy="6857990"/>
          </a:xfrm>
          <a:prstGeom prst="rect">
            <a:avLst/>
          </a:prstGeom>
          <a:effectLst/>
        </p:spPr>
      </p:pic>
      <p:pic>
        <p:nvPicPr>
          <p:cNvPr id="10" name="Picture 9" descr="Icon&#10;&#10;Description automatically generated">
            <a:extLst>
              <a:ext uri="{FF2B5EF4-FFF2-40B4-BE49-F238E27FC236}">
                <a16:creationId xmlns:a16="http://schemas.microsoft.com/office/drawing/2014/main" id="{863CB400-6737-1E48-8442-BD7F366DB1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009" y="5944891"/>
            <a:ext cx="728566" cy="631424"/>
          </a:xfrm>
          <a:prstGeom prst="rect">
            <a:avLst/>
          </a:prstGeom>
        </p:spPr>
      </p:pic>
      <p:sp>
        <p:nvSpPr>
          <p:cNvPr id="15" name="Slide Number Placeholder 5">
            <a:extLst>
              <a:ext uri="{FF2B5EF4-FFF2-40B4-BE49-F238E27FC236}">
                <a16:creationId xmlns:a16="http://schemas.microsoft.com/office/drawing/2014/main" id="{91E94CE1-78B0-E945-819C-486CF3ABF7D2}"/>
              </a:ext>
            </a:extLst>
          </p:cNvPr>
          <p:cNvSpPr>
            <a:spLocks noGrp="1"/>
          </p:cNvSpPr>
          <p:nvPr>
            <p:ph type="sldNum" sz="quarter" idx="12"/>
          </p:nvPr>
        </p:nvSpPr>
        <p:spPr>
          <a:xfrm>
            <a:off x="9339802" y="6492875"/>
            <a:ext cx="2743200" cy="365125"/>
          </a:xfrm>
          <a:prstGeom prst="rect">
            <a:avLst/>
          </a:prstGeom>
        </p:spPr>
        <p:txBody>
          <a:bodyPr/>
          <a:lstStyle/>
          <a:p>
            <a:pPr algn="r"/>
            <a:fld id="{09AD4D50-D1B1-AA45-884B-BE26F47D2654}" type="slidenum">
              <a:rPr lang="en-US" b="1" smtClean="0">
                <a:solidFill>
                  <a:schemeClr val="bg1"/>
                </a:solidFill>
              </a:rPr>
              <a:pPr algn="r"/>
              <a:t>28</a:t>
            </a:fld>
            <a:endParaRPr lang="en-US" b="1" dirty="0">
              <a:solidFill>
                <a:schemeClr val="bg1"/>
              </a:solidFill>
            </a:endParaRPr>
          </a:p>
        </p:txBody>
      </p:sp>
      <p:grpSp>
        <p:nvGrpSpPr>
          <p:cNvPr id="16" name="Group 15">
            <a:extLst>
              <a:ext uri="{FF2B5EF4-FFF2-40B4-BE49-F238E27FC236}">
                <a16:creationId xmlns:a16="http://schemas.microsoft.com/office/drawing/2014/main" id="{5125F313-9FA6-514B-856E-74B976EE5E4B}"/>
              </a:ext>
            </a:extLst>
          </p:cNvPr>
          <p:cNvGrpSpPr/>
          <p:nvPr/>
        </p:nvGrpSpPr>
        <p:grpSpPr>
          <a:xfrm>
            <a:off x="1379784" y="6113161"/>
            <a:ext cx="3443676" cy="461665"/>
            <a:chOff x="8590218" y="6113161"/>
            <a:chExt cx="3443676" cy="461665"/>
          </a:xfrm>
        </p:grpSpPr>
        <p:sp>
          <p:nvSpPr>
            <p:cNvPr id="17" name="TextBox 16">
              <a:extLst>
                <a:ext uri="{FF2B5EF4-FFF2-40B4-BE49-F238E27FC236}">
                  <a16:creationId xmlns:a16="http://schemas.microsoft.com/office/drawing/2014/main" id="{A022F875-D465-604E-A10F-B55477E7114C}"/>
                </a:ext>
              </a:extLst>
            </p:cNvPr>
            <p:cNvSpPr txBox="1"/>
            <p:nvPr/>
          </p:nvSpPr>
          <p:spPr>
            <a:xfrm>
              <a:off x="8590218" y="6113161"/>
              <a:ext cx="3443676" cy="46166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TSXV: NHHH  </a:t>
              </a:r>
              <a:r>
                <a:rPr lang="en-US" sz="2400" dirty="0">
                  <a:solidFill>
                    <a:srgbClr val="E50805"/>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OTCQB: NHHHF</a:t>
              </a:r>
            </a:p>
          </p:txBody>
        </p:sp>
        <p:sp>
          <p:nvSpPr>
            <p:cNvPr id="18" name="TextBox 17">
              <a:extLst>
                <a:ext uri="{FF2B5EF4-FFF2-40B4-BE49-F238E27FC236}">
                  <a16:creationId xmlns:a16="http://schemas.microsoft.com/office/drawing/2014/main" id="{4A01DFB9-478B-2D44-A91C-B8BE12444809}"/>
                </a:ext>
              </a:extLst>
            </p:cNvPr>
            <p:cNvSpPr txBox="1"/>
            <p:nvPr/>
          </p:nvSpPr>
          <p:spPr>
            <a:xfrm>
              <a:off x="9910232" y="6193192"/>
              <a:ext cx="402168" cy="369332"/>
            </a:xfrm>
            <a:prstGeom prst="rect">
              <a:avLst/>
            </a:prstGeom>
            <a:noFill/>
          </p:spPr>
          <p:txBody>
            <a:bodyPr wrap="square" rtlCol="0">
              <a:spAutoFit/>
            </a:bodyPr>
            <a:lstStyle/>
            <a:p>
              <a:pPr algn="ctr"/>
              <a:r>
                <a:rPr lang="en-US" dirty="0">
                  <a:solidFill>
                    <a:srgbClr val="FF0000"/>
                  </a:solidFill>
                </a:rPr>
                <a:t>•</a:t>
              </a:r>
            </a:p>
          </p:txBody>
        </p:sp>
      </p:grpSp>
    </p:spTree>
    <p:extLst>
      <p:ext uri="{BB962C8B-B14F-4D97-AF65-F5344CB8AC3E}">
        <p14:creationId xmlns:p14="http://schemas.microsoft.com/office/powerpoint/2010/main" val="393939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A6F736-F672-DE49-946E-12A1B4B7869B}"/>
              </a:ext>
            </a:extLst>
          </p:cNvPr>
          <p:cNvSpPr>
            <a:spLocks noGrp="1"/>
          </p:cNvSpPr>
          <p:nvPr>
            <p:ph type="title"/>
          </p:nvPr>
        </p:nvSpPr>
        <p:spPr>
          <a:xfrm>
            <a:off x="316800" y="316800"/>
            <a:ext cx="4381200" cy="1324800"/>
          </a:xfrm>
        </p:spPr>
        <p:txBody>
          <a:bodyPr vert="horz" lIns="0" tIns="0" rIns="0" bIns="0" rtlCol="0" anchor="t" anchorCtr="0">
            <a:noAutofit/>
          </a:bodyPr>
          <a:lstStyle/>
          <a:p>
            <a:r>
              <a:rPr lang="en-US" sz="4000" dirty="0" err="1"/>
              <a:t>FuelPositive</a:t>
            </a:r>
            <a:endParaRPr lang="en-US" sz="4000" dirty="0"/>
          </a:p>
        </p:txBody>
      </p:sp>
      <p:sp>
        <p:nvSpPr>
          <p:cNvPr id="2" name="Content Placeholder 1">
            <a:extLst>
              <a:ext uri="{FF2B5EF4-FFF2-40B4-BE49-F238E27FC236}">
                <a16:creationId xmlns:a16="http://schemas.microsoft.com/office/drawing/2014/main" id="{2E23BA13-2D27-0140-BA7C-B44EE28EDE11}"/>
              </a:ext>
            </a:extLst>
          </p:cNvPr>
          <p:cNvSpPr>
            <a:spLocks noGrp="1"/>
          </p:cNvSpPr>
          <p:nvPr>
            <p:ph sz="half" idx="1"/>
          </p:nvPr>
        </p:nvSpPr>
        <p:spPr>
          <a:xfrm>
            <a:off x="316800" y="982800"/>
            <a:ext cx="4381200" cy="4903934"/>
          </a:xfrm>
        </p:spPr>
        <p:txBody>
          <a:bodyPr vert="horz" lIns="0" tIns="0" rIns="0" bIns="0" rtlCol="0">
            <a:noAutofit/>
          </a:bodyPr>
          <a:lstStyle/>
          <a:p>
            <a:r>
              <a:rPr lang="en-US" sz="2400" dirty="0"/>
              <a:t>Financially solid</a:t>
            </a:r>
          </a:p>
          <a:p>
            <a:r>
              <a:rPr lang="en-US" sz="2400" dirty="0"/>
              <a:t>Protecting/expanding our patents</a:t>
            </a:r>
          </a:p>
          <a:p>
            <a:r>
              <a:rPr lang="en-US" sz="2400" dirty="0"/>
              <a:t>Securing expertise</a:t>
            </a:r>
          </a:p>
          <a:p>
            <a:r>
              <a:rPr lang="en-US" sz="2400" dirty="0"/>
              <a:t>Exploring new, complementary technologies</a:t>
            </a:r>
          </a:p>
          <a:p>
            <a:r>
              <a:rPr lang="en-US" sz="2400" dirty="0"/>
              <a:t>Developing partnerships</a:t>
            </a:r>
          </a:p>
          <a:p>
            <a:r>
              <a:rPr lang="en-US" sz="2400" dirty="0"/>
              <a:t>On track with initial demonstration products that offer huge potential</a:t>
            </a:r>
          </a:p>
          <a:p>
            <a:pPr lvl="1"/>
            <a:r>
              <a:rPr lang="en-US" sz="2000" dirty="0"/>
              <a:t>Aggressively developing prototypes and setting up pilot projects</a:t>
            </a:r>
          </a:p>
        </p:txBody>
      </p:sp>
      <p:pic>
        <p:nvPicPr>
          <p:cNvPr id="8" name="Content Placeholder 7">
            <a:extLst>
              <a:ext uri="{FF2B5EF4-FFF2-40B4-BE49-F238E27FC236}">
                <a16:creationId xmlns:a16="http://schemas.microsoft.com/office/drawing/2014/main" id="{758F9DA7-9952-4344-85B9-6D0E3DB5C2B9}"/>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5010386" y="10"/>
            <a:ext cx="7181613" cy="6857990"/>
          </a:xfrm>
          <a:prstGeom prst="rect">
            <a:avLst/>
          </a:prstGeom>
          <a:effectLst/>
        </p:spPr>
      </p:pic>
      <p:pic>
        <p:nvPicPr>
          <p:cNvPr id="15" name="Picture 14" descr="Icon&#10;&#10;Description automatically generated">
            <a:extLst>
              <a:ext uri="{FF2B5EF4-FFF2-40B4-BE49-F238E27FC236}">
                <a16:creationId xmlns:a16="http://schemas.microsoft.com/office/drawing/2014/main" id="{0A71A4A9-A992-1E43-955C-74377D83DD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009" y="5944891"/>
            <a:ext cx="728566" cy="631424"/>
          </a:xfrm>
          <a:prstGeom prst="rect">
            <a:avLst/>
          </a:prstGeom>
        </p:spPr>
      </p:pic>
      <p:sp>
        <p:nvSpPr>
          <p:cNvPr id="9" name="Slide Number Placeholder 5">
            <a:extLst>
              <a:ext uri="{FF2B5EF4-FFF2-40B4-BE49-F238E27FC236}">
                <a16:creationId xmlns:a16="http://schemas.microsoft.com/office/drawing/2014/main" id="{5B29E0D7-F29B-BB48-8C28-70A429E08078}"/>
              </a:ext>
            </a:extLst>
          </p:cNvPr>
          <p:cNvSpPr>
            <a:spLocks noGrp="1"/>
          </p:cNvSpPr>
          <p:nvPr>
            <p:ph type="sldNum" sz="quarter" idx="12"/>
          </p:nvPr>
        </p:nvSpPr>
        <p:spPr>
          <a:xfrm>
            <a:off x="9339802" y="6492875"/>
            <a:ext cx="2743200" cy="365125"/>
          </a:xfrm>
          <a:prstGeom prst="rect">
            <a:avLst/>
          </a:prstGeom>
        </p:spPr>
        <p:txBody>
          <a:bodyPr/>
          <a:lstStyle/>
          <a:p>
            <a:pPr algn="r"/>
            <a:fld id="{09AD4D50-D1B1-AA45-884B-BE26F47D2654}" type="slidenum">
              <a:rPr lang="en-US" b="1" smtClean="0">
                <a:solidFill>
                  <a:schemeClr val="bg1"/>
                </a:solidFill>
              </a:rPr>
              <a:pPr algn="r"/>
              <a:t>29</a:t>
            </a:fld>
            <a:endParaRPr lang="en-US" b="1" dirty="0">
              <a:solidFill>
                <a:schemeClr val="bg1"/>
              </a:solidFill>
            </a:endParaRPr>
          </a:p>
        </p:txBody>
      </p:sp>
      <p:grpSp>
        <p:nvGrpSpPr>
          <p:cNvPr id="10" name="Group 9">
            <a:extLst>
              <a:ext uri="{FF2B5EF4-FFF2-40B4-BE49-F238E27FC236}">
                <a16:creationId xmlns:a16="http://schemas.microsoft.com/office/drawing/2014/main" id="{0D18CE34-0133-B145-89E1-A961B3A2CC00}"/>
              </a:ext>
            </a:extLst>
          </p:cNvPr>
          <p:cNvGrpSpPr/>
          <p:nvPr/>
        </p:nvGrpSpPr>
        <p:grpSpPr>
          <a:xfrm>
            <a:off x="1379784" y="6113161"/>
            <a:ext cx="3443676" cy="461665"/>
            <a:chOff x="8590218" y="6113161"/>
            <a:chExt cx="3443676" cy="461665"/>
          </a:xfrm>
        </p:grpSpPr>
        <p:sp>
          <p:nvSpPr>
            <p:cNvPr id="11" name="TextBox 10">
              <a:extLst>
                <a:ext uri="{FF2B5EF4-FFF2-40B4-BE49-F238E27FC236}">
                  <a16:creationId xmlns:a16="http://schemas.microsoft.com/office/drawing/2014/main" id="{0BE2012F-AEDC-FB42-B1FF-E9D152AFE38A}"/>
                </a:ext>
              </a:extLst>
            </p:cNvPr>
            <p:cNvSpPr txBox="1"/>
            <p:nvPr/>
          </p:nvSpPr>
          <p:spPr>
            <a:xfrm>
              <a:off x="8590218" y="6113161"/>
              <a:ext cx="3443676" cy="46166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TSXV: NHHH  </a:t>
              </a:r>
              <a:r>
                <a:rPr lang="en-US" sz="2400" dirty="0">
                  <a:solidFill>
                    <a:srgbClr val="E50805"/>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OTCQB: NHHHF</a:t>
              </a:r>
            </a:p>
          </p:txBody>
        </p:sp>
        <p:sp>
          <p:nvSpPr>
            <p:cNvPr id="12" name="TextBox 11">
              <a:extLst>
                <a:ext uri="{FF2B5EF4-FFF2-40B4-BE49-F238E27FC236}">
                  <a16:creationId xmlns:a16="http://schemas.microsoft.com/office/drawing/2014/main" id="{0BE461AB-483B-0146-B68F-BF077ECEA7FF}"/>
                </a:ext>
              </a:extLst>
            </p:cNvPr>
            <p:cNvSpPr txBox="1"/>
            <p:nvPr/>
          </p:nvSpPr>
          <p:spPr>
            <a:xfrm>
              <a:off x="9910232" y="6193192"/>
              <a:ext cx="402168" cy="369332"/>
            </a:xfrm>
            <a:prstGeom prst="rect">
              <a:avLst/>
            </a:prstGeom>
            <a:noFill/>
          </p:spPr>
          <p:txBody>
            <a:bodyPr wrap="square" rtlCol="0">
              <a:spAutoFit/>
            </a:bodyPr>
            <a:lstStyle/>
            <a:p>
              <a:pPr algn="ctr"/>
              <a:r>
                <a:rPr lang="en-US" dirty="0">
                  <a:solidFill>
                    <a:srgbClr val="FF0000"/>
                  </a:solidFill>
                </a:rPr>
                <a:t>•</a:t>
              </a:r>
            </a:p>
          </p:txBody>
        </p:sp>
      </p:grpSp>
    </p:spTree>
    <p:extLst>
      <p:ext uri="{BB962C8B-B14F-4D97-AF65-F5344CB8AC3E}">
        <p14:creationId xmlns:p14="http://schemas.microsoft.com/office/powerpoint/2010/main" val="2260223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DBAF6F0-D0FE-1A48-9C81-A139C430D8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8361" y="149923"/>
            <a:ext cx="4885332" cy="1918531"/>
          </a:xfrm>
          <a:prstGeom prst="rect">
            <a:avLst/>
          </a:prstGeom>
        </p:spPr>
      </p:pic>
      <p:pic>
        <p:nvPicPr>
          <p:cNvPr id="11" name="Picture 10">
            <a:extLst>
              <a:ext uri="{FF2B5EF4-FFF2-40B4-BE49-F238E27FC236}">
                <a16:creationId xmlns:a16="http://schemas.microsoft.com/office/drawing/2014/main" id="{C0A061CB-3CC5-904B-BE64-7D731DDEF0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3726" y="4214731"/>
            <a:ext cx="4960604" cy="1275899"/>
          </a:xfrm>
          <a:prstGeom prst="rect">
            <a:avLst/>
          </a:prstGeom>
        </p:spPr>
      </p:pic>
      <p:pic>
        <p:nvPicPr>
          <p:cNvPr id="13" name="Picture 12">
            <a:extLst>
              <a:ext uri="{FF2B5EF4-FFF2-40B4-BE49-F238E27FC236}">
                <a16:creationId xmlns:a16="http://schemas.microsoft.com/office/drawing/2014/main" id="{BFF12260-F33D-9348-99D0-0B06B795B4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8360" y="2363172"/>
            <a:ext cx="4977914" cy="1472495"/>
          </a:xfrm>
          <a:prstGeom prst="rect">
            <a:avLst/>
          </a:prstGeom>
        </p:spPr>
      </p:pic>
      <p:pic>
        <p:nvPicPr>
          <p:cNvPr id="14" name="Picture 13">
            <a:extLst>
              <a:ext uri="{FF2B5EF4-FFF2-40B4-BE49-F238E27FC236}">
                <a16:creationId xmlns:a16="http://schemas.microsoft.com/office/drawing/2014/main" id="{F35949CC-1FC9-724D-A540-B9F7AEBA8F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62094" y="271645"/>
            <a:ext cx="3905651" cy="2734892"/>
          </a:xfrm>
          <a:prstGeom prst="rect">
            <a:avLst/>
          </a:prstGeom>
        </p:spPr>
      </p:pic>
      <p:pic>
        <p:nvPicPr>
          <p:cNvPr id="15" name="Picture 14">
            <a:extLst>
              <a:ext uri="{FF2B5EF4-FFF2-40B4-BE49-F238E27FC236}">
                <a16:creationId xmlns:a16="http://schemas.microsoft.com/office/drawing/2014/main" id="{0CD6ED13-1FA6-264F-8128-86C4A6BF118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03953" y="3429000"/>
            <a:ext cx="5666516" cy="2504438"/>
          </a:xfrm>
          <a:prstGeom prst="rect">
            <a:avLst/>
          </a:prstGeom>
        </p:spPr>
      </p:pic>
      <p:sp>
        <p:nvSpPr>
          <p:cNvPr id="16" name="TextBox 15">
            <a:extLst>
              <a:ext uri="{FF2B5EF4-FFF2-40B4-BE49-F238E27FC236}">
                <a16:creationId xmlns:a16="http://schemas.microsoft.com/office/drawing/2014/main" id="{32984DFB-8C5F-5247-9FE4-40CDAD796267}"/>
              </a:ext>
            </a:extLst>
          </p:cNvPr>
          <p:cNvSpPr txBox="1"/>
          <p:nvPr/>
        </p:nvSpPr>
        <p:spPr>
          <a:xfrm>
            <a:off x="1260909" y="468963"/>
            <a:ext cx="2247499" cy="276999"/>
          </a:xfrm>
          <a:prstGeom prst="rect">
            <a:avLst/>
          </a:prstGeom>
          <a:noFill/>
        </p:spPr>
        <p:txBody>
          <a:bodyPr wrap="square" rtlCol="0">
            <a:spAutoFit/>
          </a:bodyPr>
          <a:lstStyle/>
          <a:p>
            <a:r>
              <a:rPr lang="en-US" sz="1200" dirty="0"/>
              <a:t>September 4, 2021</a:t>
            </a:r>
          </a:p>
        </p:txBody>
      </p:sp>
      <p:sp>
        <p:nvSpPr>
          <p:cNvPr id="23" name="TextBox 22">
            <a:extLst>
              <a:ext uri="{FF2B5EF4-FFF2-40B4-BE49-F238E27FC236}">
                <a16:creationId xmlns:a16="http://schemas.microsoft.com/office/drawing/2014/main" id="{9AF26CA9-19B6-244C-AFF6-F15C9F35FD0A}"/>
              </a:ext>
            </a:extLst>
          </p:cNvPr>
          <p:cNvSpPr txBox="1"/>
          <p:nvPr/>
        </p:nvSpPr>
        <p:spPr>
          <a:xfrm>
            <a:off x="1260909" y="2499899"/>
            <a:ext cx="2247499" cy="276999"/>
          </a:xfrm>
          <a:prstGeom prst="rect">
            <a:avLst/>
          </a:prstGeom>
          <a:noFill/>
        </p:spPr>
        <p:txBody>
          <a:bodyPr wrap="square" rtlCol="0">
            <a:spAutoFit/>
          </a:bodyPr>
          <a:lstStyle/>
          <a:p>
            <a:r>
              <a:rPr lang="en-US" sz="1200" dirty="0"/>
              <a:t>August 9, 2021</a:t>
            </a:r>
          </a:p>
        </p:txBody>
      </p:sp>
      <p:sp>
        <p:nvSpPr>
          <p:cNvPr id="25" name="TextBox 24">
            <a:extLst>
              <a:ext uri="{FF2B5EF4-FFF2-40B4-BE49-F238E27FC236}">
                <a16:creationId xmlns:a16="http://schemas.microsoft.com/office/drawing/2014/main" id="{6875495B-7296-8443-B718-42581914B8A0}"/>
              </a:ext>
            </a:extLst>
          </p:cNvPr>
          <p:cNvSpPr txBox="1"/>
          <p:nvPr/>
        </p:nvSpPr>
        <p:spPr>
          <a:xfrm>
            <a:off x="1557277" y="4343137"/>
            <a:ext cx="2247499" cy="276999"/>
          </a:xfrm>
          <a:prstGeom prst="rect">
            <a:avLst/>
          </a:prstGeom>
          <a:noFill/>
        </p:spPr>
        <p:txBody>
          <a:bodyPr wrap="square" rtlCol="0">
            <a:spAutoFit/>
          </a:bodyPr>
          <a:lstStyle/>
          <a:p>
            <a:r>
              <a:rPr lang="en-US" sz="1200" dirty="0"/>
              <a:t>October 5, 2021</a:t>
            </a:r>
          </a:p>
        </p:txBody>
      </p:sp>
      <p:sp>
        <p:nvSpPr>
          <p:cNvPr id="26" name="TextBox 25">
            <a:extLst>
              <a:ext uri="{FF2B5EF4-FFF2-40B4-BE49-F238E27FC236}">
                <a16:creationId xmlns:a16="http://schemas.microsoft.com/office/drawing/2014/main" id="{66BE7FB0-6F51-2846-825F-10C4F4E635F6}"/>
              </a:ext>
            </a:extLst>
          </p:cNvPr>
          <p:cNvSpPr txBox="1"/>
          <p:nvPr/>
        </p:nvSpPr>
        <p:spPr>
          <a:xfrm>
            <a:off x="7548998" y="440093"/>
            <a:ext cx="2247499" cy="276999"/>
          </a:xfrm>
          <a:prstGeom prst="rect">
            <a:avLst/>
          </a:prstGeom>
          <a:noFill/>
        </p:spPr>
        <p:txBody>
          <a:bodyPr wrap="square" rtlCol="0">
            <a:spAutoFit/>
          </a:bodyPr>
          <a:lstStyle/>
          <a:p>
            <a:r>
              <a:rPr lang="en-US" sz="1200" dirty="0">
                <a:solidFill>
                  <a:schemeClr val="bg1"/>
                </a:solidFill>
              </a:rPr>
              <a:t>October 5, 2021</a:t>
            </a:r>
          </a:p>
        </p:txBody>
      </p:sp>
      <p:sp>
        <p:nvSpPr>
          <p:cNvPr id="27" name="TextBox 26">
            <a:extLst>
              <a:ext uri="{FF2B5EF4-FFF2-40B4-BE49-F238E27FC236}">
                <a16:creationId xmlns:a16="http://schemas.microsoft.com/office/drawing/2014/main" id="{37F311D9-1C38-F34C-9F50-01EE69BA2BD1}"/>
              </a:ext>
            </a:extLst>
          </p:cNvPr>
          <p:cNvSpPr txBox="1"/>
          <p:nvPr/>
        </p:nvSpPr>
        <p:spPr>
          <a:xfrm>
            <a:off x="6477798" y="3245857"/>
            <a:ext cx="2247499" cy="276999"/>
          </a:xfrm>
          <a:prstGeom prst="rect">
            <a:avLst/>
          </a:prstGeom>
          <a:noFill/>
        </p:spPr>
        <p:txBody>
          <a:bodyPr wrap="square" rtlCol="0">
            <a:spAutoFit/>
          </a:bodyPr>
          <a:lstStyle/>
          <a:p>
            <a:r>
              <a:rPr lang="en-US" sz="1200" dirty="0"/>
              <a:t>August 10, 2021</a:t>
            </a:r>
          </a:p>
        </p:txBody>
      </p:sp>
    </p:spTree>
    <p:extLst>
      <p:ext uri="{BB962C8B-B14F-4D97-AF65-F5344CB8AC3E}">
        <p14:creationId xmlns:p14="http://schemas.microsoft.com/office/powerpoint/2010/main" val="2852428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0BF93F-14FC-9E43-8974-642ADE46647A}"/>
              </a:ext>
            </a:extLst>
          </p:cNvPr>
          <p:cNvSpPr>
            <a:spLocks noGrp="1"/>
          </p:cNvSpPr>
          <p:nvPr>
            <p:ph sz="half" idx="1"/>
          </p:nvPr>
        </p:nvSpPr>
        <p:spPr>
          <a:xfrm>
            <a:off x="316800" y="1108200"/>
            <a:ext cx="5181600" cy="438120"/>
          </a:xfrm>
        </p:spPr>
        <p:txBody>
          <a:bodyPr/>
          <a:lstStyle/>
          <a:p>
            <a:pPr marL="0" indent="0">
              <a:buNone/>
            </a:pPr>
            <a:r>
              <a:rPr lang="en-US" b="1" dirty="0"/>
              <a:t>Capital structure</a:t>
            </a:r>
          </a:p>
        </p:txBody>
      </p:sp>
      <p:sp>
        <p:nvSpPr>
          <p:cNvPr id="4" name="Title 3">
            <a:extLst>
              <a:ext uri="{FF2B5EF4-FFF2-40B4-BE49-F238E27FC236}">
                <a16:creationId xmlns:a16="http://schemas.microsoft.com/office/drawing/2014/main" id="{25C12E3F-E120-6244-B2E1-D5379B60A88C}"/>
              </a:ext>
            </a:extLst>
          </p:cNvPr>
          <p:cNvSpPr>
            <a:spLocks noGrp="1"/>
          </p:cNvSpPr>
          <p:nvPr>
            <p:ph type="title"/>
          </p:nvPr>
        </p:nvSpPr>
        <p:spPr>
          <a:xfrm>
            <a:off x="316800" y="316800"/>
            <a:ext cx="4381200" cy="567120"/>
          </a:xfrm>
        </p:spPr>
        <p:txBody>
          <a:bodyPr/>
          <a:lstStyle/>
          <a:p>
            <a:r>
              <a:rPr lang="en-US" dirty="0"/>
              <a:t>Share Metrics</a:t>
            </a:r>
          </a:p>
        </p:txBody>
      </p:sp>
      <p:pic>
        <p:nvPicPr>
          <p:cNvPr id="14" name="Graphic 13">
            <a:extLst>
              <a:ext uri="{FF2B5EF4-FFF2-40B4-BE49-F238E27FC236}">
                <a16:creationId xmlns:a16="http://schemas.microsoft.com/office/drawing/2014/main" id="{62E38364-CF25-1146-8AF9-BCE50F7531C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525796" y="1641600"/>
            <a:ext cx="7474807" cy="4719387"/>
          </a:xfrm>
          <a:prstGeom prst="rect">
            <a:avLst/>
          </a:prstGeom>
        </p:spPr>
      </p:pic>
      <p:graphicFrame>
        <p:nvGraphicFramePr>
          <p:cNvPr id="16" name="Table 24">
            <a:extLst>
              <a:ext uri="{FF2B5EF4-FFF2-40B4-BE49-F238E27FC236}">
                <a16:creationId xmlns:a16="http://schemas.microsoft.com/office/drawing/2014/main" id="{9F67FA5B-62C3-534A-B6F0-BA762CF45D47}"/>
              </a:ext>
            </a:extLst>
          </p:cNvPr>
          <p:cNvGraphicFramePr>
            <a:graphicFrameLocks noGrp="1"/>
          </p:cNvGraphicFramePr>
          <p:nvPr/>
        </p:nvGraphicFramePr>
        <p:xfrm>
          <a:off x="316799" y="1539173"/>
          <a:ext cx="3976067" cy="3980201"/>
        </p:xfrm>
        <a:graphic>
          <a:graphicData uri="http://schemas.openxmlformats.org/drawingml/2006/table">
            <a:tbl>
              <a:tblPr firstRow="1" bandRow="1"/>
              <a:tblGrid>
                <a:gridCol w="2316468">
                  <a:extLst>
                    <a:ext uri="{9D8B030D-6E8A-4147-A177-3AD203B41FA5}">
                      <a16:colId xmlns:a16="http://schemas.microsoft.com/office/drawing/2014/main" val="241912715"/>
                    </a:ext>
                  </a:extLst>
                </a:gridCol>
                <a:gridCol w="1659599">
                  <a:extLst>
                    <a:ext uri="{9D8B030D-6E8A-4147-A177-3AD203B41FA5}">
                      <a16:colId xmlns:a16="http://schemas.microsoft.com/office/drawing/2014/main" val="3080534125"/>
                    </a:ext>
                  </a:extLst>
                </a:gridCol>
              </a:tblGrid>
              <a:tr h="543869">
                <a:tc gridSpan="2">
                  <a:txBody>
                    <a:bodyPr/>
                    <a:lstStyle>
                      <a:lvl1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chemeClr val="tx1"/>
                          </a:solidFill>
                          <a:latin typeface="+mn-lt"/>
                          <a:cs typeface="Arial" panose="020B0604020202020204" pitchFamily="34" charset="0"/>
                        </a:rPr>
                        <a:t>TSXV: NHHH      OTCQB: NHHHF</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mn-lt"/>
                          <a:cs typeface="Arial" panose="020B0604020202020204" pitchFamily="34" charset="0"/>
                        </a:rPr>
                        <a:t>TSXV: NHHH</a:t>
                      </a:r>
                    </a:p>
                    <a:p>
                      <a:pPr algn="r"/>
                      <a:r>
                        <a:rPr lang="en-US" sz="1400" b="1" i="0" dirty="0">
                          <a:solidFill>
                            <a:schemeClr val="bg1"/>
                          </a:solidFill>
                          <a:latin typeface="+mn-lt"/>
                          <a:cs typeface="Arial" panose="020B0604020202020204" pitchFamily="34" charset="0"/>
                        </a:rPr>
                        <a:t>OTC: ZNNMF</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3952299"/>
                  </a:ext>
                </a:extLst>
              </a:tr>
              <a:tr h="330931">
                <a:tc>
                  <a:txBody>
                    <a:bodyPr/>
                    <a:lstStyle>
                      <a:lvl1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9pPr>
                    </a:lstStyle>
                    <a:p>
                      <a:pPr algn="l"/>
                      <a:r>
                        <a:rPr lang="en-US" sz="1800" b="0" i="0" dirty="0">
                          <a:solidFill>
                            <a:schemeClr val="tx1"/>
                          </a:solidFill>
                          <a:latin typeface="Arial" panose="020B0604020202020204" pitchFamily="34" charset="0"/>
                          <a:cs typeface="Arial" panose="020B0604020202020204" pitchFamily="34" charset="0"/>
                        </a:rPr>
                        <a:t>Share Price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9pPr>
                    </a:lstStyle>
                    <a:p>
                      <a:pPr algn="r"/>
                      <a:r>
                        <a:rPr lang="en-US" sz="1800" b="0" i="0" dirty="0">
                          <a:solidFill>
                            <a:schemeClr val="tx1"/>
                          </a:solidFill>
                          <a:latin typeface="Arial" panose="020B0604020202020204" pitchFamily="34" charset="0"/>
                          <a:cs typeface="Arial" panose="020B0604020202020204" pitchFamily="34" charset="0"/>
                        </a:rPr>
                        <a:t>C$0.24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0557022"/>
                  </a:ext>
                </a:extLst>
              </a:tr>
              <a:tr h="509298">
                <a:tc>
                  <a:txBody>
                    <a:bodyPr/>
                    <a:lstStyle>
                      <a:lvl1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9pPr>
                    </a:lstStyle>
                    <a:p>
                      <a:pPr algn="l"/>
                      <a:r>
                        <a:rPr lang="en-US" sz="1800" b="0" i="0" dirty="0">
                          <a:solidFill>
                            <a:schemeClr val="tx1"/>
                          </a:solidFill>
                          <a:latin typeface="Arial" panose="020B0604020202020204" pitchFamily="34" charset="0"/>
                          <a:cs typeface="Arial" panose="020B0604020202020204" pitchFamily="34" charset="0"/>
                        </a:rPr>
                        <a:t>52-Week Price Range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9pPr>
                    </a:lstStyle>
                    <a:p>
                      <a:pPr marL="0" marR="0" lvl="0" indent="0" algn="r" defTabSz="670530" rtl="0" eaLnBrk="1" fontAlgn="auto" latinLnBrk="0" hangingPunct="1">
                        <a:lnSpc>
                          <a:spcPct val="100000"/>
                        </a:lnSpc>
                        <a:spcBef>
                          <a:spcPts val="0"/>
                        </a:spcBef>
                        <a:spcAft>
                          <a:spcPts val="0"/>
                        </a:spcAft>
                        <a:buClrTx/>
                        <a:buSzTx/>
                        <a:buFontTx/>
                        <a:buNone/>
                        <a:tabLst/>
                        <a:defRPr/>
                      </a:pPr>
                      <a:r>
                        <a:rPr lang="en-US" sz="1800" b="0" i="0" dirty="0">
                          <a:solidFill>
                            <a:schemeClr val="tx1"/>
                          </a:solidFill>
                          <a:latin typeface="Arial" panose="020B0604020202020204" pitchFamily="34" charset="0"/>
                          <a:cs typeface="Arial" panose="020B0604020202020204" pitchFamily="34" charset="0"/>
                        </a:rPr>
                        <a:t>C$0.02-C$0.40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7434376"/>
                  </a:ext>
                </a:extLst>
              </a:tr>
              <a:tr h="330931">
                <a:tc>
                  <a:txBody>
                    <a:bodyPr/>
                    <a:lstStyle>
                      <a:lvl1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9pPr>
                    </a:lstStyle>
                    <a:p>
                      <a:pPr algn="l"/>
                      <a:r>
                        <a:rPr lang="en-US" sz="1800" b="0" i="0" dirty="0">
                          <a:solidFill>
                            <a:schemeClr val="tx1"/>
                          </a:solidFill>
                          <a:latin typeface="Arial" panose="020B0604020202020204" pitchFamily="34" charset="0"/>
                          <a:cs typeface="Arial" panose="020B0604020202020204" pitchFamily="34" charset="0"/>
                        </a:rPr>
                        <a:t>Market Cap</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9pPr>
                    </a:lstStyle>
                    <a:p>
                      <a:pPr algn="r"/>
                      <a:r>
                        <a:rPr lang="en-US" sz="1800" b="0" i="0" dirty="0">
                          <a:solidFill>
                            <a:schemeClr val="tx1"/>
                          </a:solidFill>
                          <a:latin typeface="Arial" panose="020B0604020202020204" pitchFamily="34" charset="0"/>
                          <a:cs typeface="Arial" panose="020B0604020202020204" pitchFamily="34" charset="0"/>
                        </a:rPr>
                        <a:t>C$66.5 M</a:t>
                      </a:r>
                      <a:r>
                        <a:rPr lang="en-US" sz="1800" b="0" i="0" baseline="0" dirty="0">
                          <a:solidFill>
                            <a:schemeClr val="tx1"/>
                          </a:solidFill>
                          <a:latin typeface="Arial" panose="020B0604020202020204" pitchFamily="34" charset="0"/>
                          <a:cs typeface="Arial" panose="020B0604020202020204" pitchFamily="34" charset="0"/>
                        </a:rPr>
                        <a:t> </a:t>
                      </a:r>
                      <a:endParaRPr lang="en-US" sz="1800" b="0" i="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0005682"/>
                  </a:ext>
                </a:extLst>
              </a:tr>
              <a:tr h="543869">
                <a:tc>
                  <a:txBody>
                    <a:bodyPr/>
                    <a:lstStyle>
                      <a:lvl1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9pPr>
                    </a:lstStyle>
                    <a:p>
                      <a:pPr algn="l"/>
                      <a:r>
                        <a:rPr lang="en-US" sz="1800" b="0" i="0" dirty="0">
                          <a:solidFill>
                            <a:schemeClr val="tx1"/>
                          </a:solidFill>
                          <a:latin typeface="Arial" panose="020B0604020202020204" pitchFamily="34" charset="0"/>
                          <a:cs typeface="Arial" panose="020B0604020202020204" pitchFamily="34" charset="0"/>
                        </a:rPr>
                        <a:t>Shares Outstanding (Basic)</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9pPr>
                    </a:lstStyle>
                    <a:p>
                      <a:pPr algn="r"/>
                      <a:r>
                        <a:rPr lang="en-US" sz="1800" b="0" i="0" dirty="0">
                          <a:solidFill>
                            <a:schemeClr val="tx1"/>
                          </a:solidFill>
                          <a:latin typeface="Arial" panose="020B0604020202020204" pitchFamily="34" charset="0"/>
                          <a:cs typeface="Arial" panose="020B0604020202020204" pitchFamily="34" charset="0"/>
                        </a:rPr>
                        <a:t>277,403,662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4770759"/>
                  </a:ext>
                </a:extLst>
              </a:tr>
              <a:tr h="330931">
                <a:tc>
                  <a:txBody>
                    <a:bodyPr/>
                    <a:lstStyle>
                      <a:lvl1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9pPr>
                    </a:lstStyle>
                    <a:p>
                      <a:pPr algn="l"/>
                      <a:r>
                        <a:rPr lang="en-US" sz="1800" b="0" i="0" dirty="0">
                          <a:solidFill>
                            <a:schemeClr val="tx1"/>
                          </a:solidFill>
                          <a:latin typeface="Arial" panose="020B0604020202020204" pitchFamily="34" charset="0"/>
                          <a:cs typeface="Arial" panose="020B0604020202020204" pitchFamily="34" charset="0"/>
                        </a:rPr>
                        <a:t>Warrants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9pPr>
                    </a:lstStyle>
                    <a:p>
                      <a:pPr algn="r"/>
                      <a:r>
                        <a:rPr lang="en-US" sz="1800" b="0" i="0" dirty="0">
                          <a:solidFill>
                            <a:schemeClr val="tx1"/>
                          </a:solidFill>
                          <a:latin typeface="Arial" panose="020B0604020202020204" pitchFamily="34" charset="0"/>
                          <a:cs typeface="Arial" panose="020B0604020202020204" pitchFamily="34" charset="0"/>
                        </a:rPr>
                        <a:t>63,504,054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7671528"/>
                  </a:ext>
                </a:extLst>
              </a:tr>
              <a:tr h="330931">
                <a:tc>
                  <a:txBody>
                    <a:bodyPr/>
                    <a:lstStyle>
                      <a:lvl1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9pPr>
                    </a:lstStyle>
                    <a:p>
                      <a:pPr algn="l"/>
                      <a:r>
                        <a:rPr lang="en-US" sz="1800" b="0" i="0" dirty="0">
                          <a:solidFill>
                            <a:schemeClr val="tx1"/>
                          </a:solidFill>
                          <a:latin typeface="Arial" panose="020B0604020202020204" pitchFamily="34" charset="0"/>
                          <a:cs typeface="Arial" panose="020B0604020202020204" pitchFamily="34" charset="0"/>
                        </a:rPr>
                        <a:t>Options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800" b="0" i="0" dirty="0">
                          <a:solidFill>
                            <a:schemeClr val="tx1"/>
                          </a:solidFill>
                          <a:latin typeface="Arial" panose="020B0604020202020204" pitchFamily="34" charset="0"/>
                          <a:ea typeface="Trade Gothic Next LT Pro Bold Condensed"/>
                          <a:cs typeface="Arial" panose="020B0604020202020204" pitchFamily="34" charset="0"/>
                          <a:sym typeface="Trade Gothic Next LT Pro Bold Condensed"/>
                        </a:rPr>
                        <a:t>26,282,5000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2001299"/>
                  </a:ext>
                </a:extLst>
              </a:tr>
              <a:tr h="330931">
                <a:tc>
                  <a:txBody>
                    <a:bodyPr/>
                    <a:lstStyle>
                      <a:lvl1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9pPr>
                    </a:lstStyle>
                    <a:p>
                      <a:pPr algn="l"/>
                      <a:r>
                        <a:rPr lang="en-US" sz="1800" b="0" i="0" dirty="0">
                          <a:solidFill>
                            <a:schemeClr val="tx1"/>
                          </a:solidFill>
                          <a:latin typeface="Arial" panose="020B0604020202020204" pitchFamily="34" charset="0"/>
                          <a:cs typeface="Arial" panose="020B0604020202020204" pitchFamily="34" charset="0"/>
                        </a:rPr>
                        <a:t>Fully Diluted Shares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9pPr>
                    </a:lstStyle>
                    <a:p>
                      <a:pPr algn="r"/>
                      <a:r>
                        <a:rPr lang="en-US" sz="1800" b="0" i="0" dirty="0">
                          <a:solidFill>
                            <a:schemeClr val="tx1"/>
                          </a:solidFill>
                          <a:latin typeface="Arial" panose="020B0604020202020204" pitchFamily="34" charset="0"/>
                          <a:cs typeface="Arial" panose="020B0604020202020204" pitchFamily="34" charset="0"/>
                        </a:rPr>
                        <a:t>367,190,216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5225886"/>
                  </a:ext>
                </a:extLst>
              </a:tr>
              <a:tr h="723739">
                <a:tc>
                  <a:txBody>
                    <a:bodyPr/>
                    <a:lstStyle>
                      <a:lvl1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9pPr>
                    </a:lstStyle>
                    <a:p>
                      <a:pPr algn="l"/>
                      <a:r>
                        <a:rPr lang="en-US" sz="1700" b="1" i="0" dirty="0">
                          <a:solidFill>
                            <a:schemeClr val="bg1"/>
                          </a:solidFill>
                          <a:latin typeface="Arial" panose="020B0604020202020204" pitchFamily="34" charset="0"/>
                          <a:cs typeface="Arial" panose="020B0604020202020204" pitchFamily="34" charset="0"/>
                        </a:rPr>
                        <a:t> Management, Board </a:t>
                      </a:r>
                      <a:br>
                        <a:rPr lang="en-US" sz="1700" b="1" i="0" dirty="0">
                          <a:solidFill>
                            <a:schemeClr val="bg1"/>
                          </a:solidFill>
                          <a:latin typeface="Arial" panose="020B0604020202020204" pitchFamily="34" charset="0"/>
                          <a:cs typeface="Arial" panose="020B0604020202020204" pitchFamily="34" charset="0"/>
                        </a:rPr>
                      </a:br>
                      <a:r>
                        <a:rPr lang="en-US" sz="1700" b="1" i="0" dirty="0">
                          <a:solidFill>
                            <a:schemeClr val="bg1"/>
                          </a:solidFill>
                          <a:latin typeface="Arial" panose="020B0604020202020204" pitchFamily="34" charset="0"/>
                          <a:cs typeface="Arial" panose="020B0604020202020204" pitchFamily="34" charset="0"/>
                        </a:rPr>
                        <a:t> &amp; Insider Ownership</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D70B7"/>
                    </a:solidFill>
                  </a:tcPr>
                </a:tc>
                <a:tc>
                  <a:txBody>
                    <a:bodyPr/>
                    <a:lstStyle>
                      <a:lvl1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Open Sans"/>
                          <a:sym typeface="Calibri"/>
                        </a:defRPr>
                      </a:lvl9pPr>
                    </a:lstStyle>
                    <a:p>
                      <a:pPr algn="r"/>
                      <a:r>
                        <a:rPr lang="en-US" sz="1800" b="1" i="0" dirty="0">
                          <a:solidFill>
                            <a:schemeClr val="bg1"/>
                          </a:solidFill>
                          <a:latin typeface="Arial" panose="020B0604020202020204" pitchFamily="34" charset="0"/>
                          <a:cs typeface="Arial" panose="020B0604020202020204" pitchFamily="34" charset="0"/>
                        </a:rPr>
                        <a:t>~10%  </a:t>
                      </a:r>
                    </a:p>
                  </a:txBody>
                  <a:tcPr marL="0" marR="90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D70B7"/>
                    </a:solidFill>
                  </a:tcPr>
                </a:tc>
                <a:extLst>
                  <a:ext uri="{0D108BD9-81ED-4DB2-BD59-A6C34878D82A}">
                    <a16:rowId xmlns:a16="http://schemas.microsoft.com/office/drawing/2014/main" val="146064807"/>
                  </a:ext>
                </a:extLst>
              </a:tr>
            </a:tbl>
          </a:graphicData>
        </a:graphic>
      </p:graphicFrame>
      <p:sp>
        <p:nvSpPr>
          <p:cNvPr id="19" name="Content Placeholder 1">
            <a:extLst>
              <a:ext uri="{FF2B5EF4-FFF2-40B4-BE49-F238E27FC236}">
                <a16:creationId xmlns:a16="http://schemas.microsoft.com/office/drawing/2014/main" id="{62B1BC3C-18AC-5D46-97E9-5BF7C09C6FE0}"/>
              </a:ext>
            </a:extLst>
          </p:cNvPr>
          <p:cNvSpPr txBox="1">
            <a:spLocks/>
          </p:cNvSpPr>
          <p:nvPr/>
        </p:nvSpPr>
        <p:spPr>
          <a:xfrm>
            <a:off x="4571516" y="1108200"/>
            <a:ext cx="5181600" cy="43812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Trading History: Six Months</a:t>
            </a:r>
          </a:p>
        </p:txBody>
      </p:sp>
      <p:pic>
        <p:nvPicPr>
          <p:cNvPr id="20" name="Picture 19" descr="Icon&#10;&#10;Description automatically generated">
            <a:extLst>
              <a:ext uri="{FF2B5EF4-FFF2-40B4-BE49-F238E27FC236}">
                <a16:creationId xmlns:a16="http://schemas.microsoft.com/office/drawing/2014/main" id="{7B0A9894-FBFB-ED43-B9A9-D2183E1645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4009" y="5944891"/>
            <a:ext cx="728566" cy="631424"/>
          </a:xfrm>
          <a:prstGeom prst="rect">
            <a:avLst/>
          </a:prstGeom>
        </p:spPr>
      </p:pic>
      <p:grpSp>
        <p:nvGrpSpPr>
          <p:cNvPr id="24" name="Group 23">
            <a:extLst>
              <a:ext uri="{FF2B5EF4-FFF2-40B4-BE49-F238E27FC236}">
                <a16:creationId xmlns:a16="http://schemas.microsoft.com/office/drawing/2014/main" id="{C171F776-A123-C54C-A176-042F4DFD1D2A}"/>
              </a:ext>
            </a:extLst>
          </p:cNvPr>
          <p:cNvGrpSpPr/>
          <p:nvPr/>
        </p:nvGrpSpPr>
        <p:grpSpPr>
          <a:xfrm>
            <a:off x="1379784" y="6113161"/>
            <a:ext cx="3443676" cy="461665"/>
            <a:chOff x="8590218" y="6113161"/>
            <a:chExt cx="3443676" cy="461665"/>
          </a:xfrm>
        </p:grpSpPr>
        <p:sp>
          <p:nvSpPr>
            <p:cNvPr id="25" name="TextBox 24">
              <a:extLst>
                <a:ext uri="{FF2B5EF4-FFF2-40B4-BE49-F238E27FC236}">
                  <a16:creationId xmlns:a16="http://schemas.microsoft.com/office/drawing/2014/main" id="{F56D42AE-2769-F54F-B046-8CE0F86D57D6}"/>
                </a:ext>
              </a:extLst>
            </p:cNvPr>
            <p:cNvSpPr txBox="1"/>
            <p:nvPr/>
          </p:nvSpPr>
          <p:spPr>
            <a:xfrm>
              <a:off x="8590218" y="6113161"/>
              <a:ext cx="3443676" cy="46166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TSXV: NHHH  </a:t>
              </a:r>
              <a:r>
                <a:rPr lang="en-US" sz="2400" dirty="0">
                  <a:solidFill>
                    <a:srgbClr val="E50805"/>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OTCQB: NHHHF</a:t>
              </a:r>
            </a:p>
          </p:txBody>
        </p:sp>
        <p:sp>
          <p:nvSpPr>
            <p:cNvPr id="26" name="TextBox 25">
              <a:extLst>
                <a:ext uri="{FF2B5EF4-FFF2-40B4-BE49-F238E27FC236}">
                  <a16:creationId xmlns:a16="http://schemas.microsoft.com/office/drawing/2014/main" id="{49DFD6AE-F4A5-E84B-811F-6212F67D33A9}"/>
                </a:ext>
              </a:extLst>
            </p:cNvPr>
            <p:cNvSpPr txBox="1"/>
            <p:nvPr/>
          </p:nvSpPr>
          <p:spPr>
            <a:xfrm>
              <a:off x="9910232" y="6193192"/>
              <a:ext cx="402168" cy="369332"/>
            </a:xfrm>
            <a:prstGeom prst="rect">
              <a:avLst/>
            </a:prstGeom>
            <a:noFill/>
          </p:spPr>
          <p:txBody>
            <a:bodyPr wrap="square" rtlCol="0">
              <a:spAutoFit/>
            </a:bodyPr>
            <a:lstStyle/>
            <a:p>
              <a:pPr algn="ctr"/>
              <a:r>
                <a:rPr lang="en-US" dirty="0">
                  <a:solidFill>
                    <a:srgbClr val="FF0000"/>
                  </a:solidFill>
                </a:rPr>
                <a:t>•</a:t>
              </a:r>
            </a:p>
          </p:txBody>
        </p:sp>
      </p:grpSp>
      <p:sp>
        <p:nvSpPr>
          <p:cNvPr id="27" name="TextBox 26">
            <a:extLst>
              <a:ext uri="{FF2B5EF4-FFF2-40B4-BE49-F238E27FC236}">
                <a16:creationId xmlns:a16="http://schemas.microsoft.com/office/drawing/2014/main" id="{A978DF20-607F-314A-8712-C9CF28BBEC6B}"/>
              </a:ext>
            </a:extLst>
          </p:cNvPr>
          <p:cNvSpPr txBox="1"/>
          <p:nvPr/>
        </p:nvSpPr>
        <p:spPr>
          <a:xfrm>
            <a:off x="1884288" y="1623201"/>
            <a:ext cx="402168" cy="369332"/>
          </a:xfrm>
          <a:prstGeom prst="rect">
            <a:avLst/>
          </a:prstGeom>
          <a:noFill/>
        </p:spPr>
        <p:txBody>
          <a:bodyPr wrap="square" rtlCol="0">
            <a:spAutoFit/>
          </a:bodyPr>
          <a:lstStyle/>
          <a:p>
            <a:pPr algn="ctr"/>
            <a:r>
              <a:rPr lang="en-US" dirty="0">
                <a:solidFill>
                  <a:srgbClr val="FF0000"/>
                </a:solidFill>
              </a:rPr>
              <a:t>•</a:t>
            </a:r>
          </a:p>
        </p:txBody>
      </p:sp>
    </p:spTree>
    <p:extLst>
      <p:ext uri="{BB962C8B-B14F-4D97-AF65-F5344CB8AC3E}">
        <p14:creationId xmlns:p14="http://schemas.microsoft.com/office/powerpoint/2010/main" val="2468355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6E65ED-A140-4F43-99E1-41E85383B4CE}"/>
              </a:ext>
            </a:extLst>
          </p:cNvPr>
          <p:cNvSpPr>
            <a:spLocks noGrp="1"/>
          </p:cNvSpPr>
          <p:nvPr>
            <p:ph type="title"/>
          </p:nvPr>
        </p:nvSpPr>
        <p:spPr>
          <a:xfrm>
            <a:off x="316800" y="316800"/>
            <a:ext cx="10515600" cy="633600"/>
          </a:xfrm>
        </p:spPr>
        <p:txBody>
          <a:bodyPr/>
          <a:lstStyle/>
          <a:p>
            <a:r>
              <a:rPr lang="en-US" dirty="0"/>
              <a:t>Potential </a:t>
            </a:r>
            <a:br>
              <a:rPr lang="en-US" dirty="0"/>
            </a:br>
            <a:r>
              <a:rPr lang="en-US" dirty="0"/>
              <a:t>Partnerships</a:t>
            </a:r>
          </a:p>
        </p:txBody>
      </p:sp>
      <p:pic>
        <p:nvPicPr>
          <p:cNvPr id="5" name="Graphic 4">
            <a:extLst>
              <a:ext uri="{FF2B5EF4-FFF2-40B4-BE49-F238E27FC236}">
                <a16:creationId xmlns:a16="http://schemas.microsoft.com/office/drawing/2014/main" id="{159C43A3-5C20-3640-9884-C4BDD56558B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75261" y="1471743"/>
            <a:ext cx="4526280" cy="4120075"/>
          </a:xfrm>
          <a:prstGeom prst="rect">
            <a:avLst/>
          </a:prstGeom>
        </p:spPr>
      </p:pic>
      <p:pic>
        <p:nvPicPr>
          <p:cNvPr id="9" name="Picture 8" descr="Icon&#10;&#10;Description automatically generated">
            <a:extLst>
              <a:ext uri="{FF2B5EF4-FFF2-40B4-BE49-F238E27FC236}">
                <a16:creationId xmlns:a16="http://schemas.microsoft.com/office/drawing/2014/main" id="{E7AB946D-B0E1-CB46-B4D6-83FFF9D93E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4009" y="5944891"/>
            <a:ext cx="728566" cy="631424"/>
          </a:xfrm>
          <a:prstGeom prst="rect">
            <a:avLst/>
          </a:prstGeom>
        </p:spPr>
      </p:pic>
      <p:grpSp>
        <p:nvGrpSpPr>
          <p:cNvPr id="13" name="Group 12">
            <a:extLst>
              <a:ext uri="{FF2B5EF4-FFF2-40B4-BE49-F238E27FC236}">
                <a16:creationId xmlns:a16="http://schemas.microsoft.com/office/drawing/2014/main" id="{4E03615E-426B-9E41-814F-257F8B9A3D71}"/>
              </a:ext>
            </a:extLst>
          </p:cNvPr>
          <p:cNvGrpSpPr/>
          <p:nvPr/>
        </p:nvGrpSpPr>
        <p:grpSpPr>
          <a:xfrm>
            <a:off x="1379784" y="6113161"/>
            <a:ext cx="3443676" cy="461665"/>
            <a:chOff x="8590218" y="6113161"/>
            <a:chExt cx="3443676" cy="461665"/>
          </a:xfrm>
        </p:grpSpPr>
        <p:sp>
          <p:nvSpPr>
            <p:cNvPr id="14" name="TextBox 13">
              <a:extLst>
                <a:ext uri="{FF2B5EF4-FFF2-40B4-BE49-F238E27FC236}">
                  <a16:creationId xmlns:a16="http://schemas.microsoft.com/office/drawing/2014/main" id="{453706D6-D415-E04A-896D-273A5E89AD98}"/>
                </a:ext>
              </a:extLst>
            </p:cNvPr>
            <p:cNvSpPr txBox="1"/>
            <p:nvPr/>
          </p:nvSpPr>
          <p:spPr>
            <a:xfrm>
              <a:off x="8590218" y="6113161"/>
              <a:ext cx="3443676" cy="46166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TSXV: NHHH  </a:t>
              </a:r>
              <a:r>
                <a:rPr lang="en-US" sz="2400" dirty="0">
                  <a:solidFill>
                    <a:srgbClr val="E50805"/>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OTCQB: NHHHF</a:t>
              </a:r>
            </a:p>
          </p:txBody>
        </p:sp>
        <p:sp>
          <p:nvSpPr>
            <p:cNvPr id="15" name="TextBox 14">
              <a:extLst>
                <a:ext uri="{FF2B5EF4-FFF2-40B4-BE49-F238E27FC236}">
                  <a16:creationId xmlns:a16="http://schemas.microsoft.com/office/drawing/2014/main" id="{25B050FC-33CE-D74B-9A82-A1C8D6B522AC}"/>
                </a:ext>
              </a:extLst>
            </p:cNvPr>
            <p:cNvSpPr txBox="1"/>
            <p:nvPr/>
          </p:nvSpPr>
          <p:spPr>
            <a:xfrm>
              <a:off x="9910232" y="6193192"/>
              <a:ext cx="402168" cy="369332"/>
            </a:xfrm>
            <a:prstGeom prst="rect">
              <a:avLst/>
            </a:prstGeom>
            <a:noFill/>
          </p:spPr>
          <p:txBody>
            <a:bodyPr wrap="square" rtlCol="0">
              <a:spAutoFit/>
            </a:bodyPr>
            <a:lstStyle/>
            <a:p>
              <a:pPr algn="ctr"/>
              <a:r>
                <a:rPr lang="en-US" dirty="0">
                  <a:solidFill>
                    <a:srgbClr val="FF0000"/>
                  </a:solidFill>
                </a:rPr>
                <a:t>•</a:t>
              </a:r>
            </a:p>
          </p:txBody>
        </p:sp>
      </p:grpSp>
      <p:pic>
        <p:nvPicPr>
          <p:cNvPr id="17" name="Content Placeholder 5">
            <a:extLst>
              <a:ext uri="{FF2B5EF4-FFF2-40B4-BE49-F238E27FC236}">
                <a16:creationId xmlns:a16="http://schemas.microsoft.com/office/drawing/2014/main" id="{FC4D28B2-2695-9A43-AC73-74AD35FC0EB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10386" y="0"/>
            <a:ext cx="7181613" cy="6858000"/>
          </a:xfrm>
          <a:prstGeom prst="rect">
            <a:avLst/>
          </a:prstGeom>
          <a:effectLst/>
        </p:spPr>
      </p:pic>
    </p:spTree>
    <p:extLst>
      <p:ext uri="{BB962C8B-B14F-4D97-AF65-F5344CB8AC3E}">
        <p14:creationId xmlns:p14="http://schemas.microsoft.com/office/powerpoint/2010/main" val="20614481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3BCE606-E45B-DC4F-B97F-D708F84D0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3">
            <a:extLst>
              <a:ext uri="{FF2B5EF4-FFF2-40B4-BE49-F238E27FC236}">
                <a16:creationId xmlns:a16="http://schemas.microsoft.com/office/drawing/2014/main" id="{0103CC68-8FDD-764A-8DC4-82FACA44CB0F}"/>
              </a:ext>
            </a:extLst>
          </p:cNvPr>
          <p:cNvSpPr>
            <a:spLocks noGrp="1"/>
          </p:cNvSpPr>
          <p:nvPr>
            <p:ph type="title"/>
          </p:nvPr>
        </p:nvSpPr>
        <p:spPr>
          <a:xfrm>
            <a:off x="316800" y="316800"/>
            <a:ext cx="4381200" cy="1089262"/>
          </a:xfrm>
        </p:spPr>
        <p:txBody>
          <a:bodyPr vert="horz" lIns="0" tIns="0" rIns="0" bIns="0" rtlCol="0" anchor="t" anchorCtr="0">
            <a:noAutofit/>
          </a:bodyPr>
          <a:lstStyle/>
          <a:p>
            <a:r>
              <a:rPr lang="en-US" sz="4000" dirty="0"/>
              <a:t>Contact Information</a:t>
            </a:r>
          </a:p>
        </p:txBody>
      </p:sp>
      <p:sp>
        <p:nvSpPr>
          <p:cNvPr id="16" name="Content Placeholder 1">
            <a:extLst>
              <a:ext uri="{FF2B5EF4-FFF2-40B4-BE49-F238E27FC236}">
                <a16:creationId xmlns:a16="http://schemas.microsoft.com/office/drawing/2014/main" id="{C0400CDE-F021-C34B-9EF9-DB8C9C72DDF7}"/>
              </a:ext>
            </a:extLst>
          </p:cNvPr>
          <p:cNvSpPr txBox="1">
            <a:spLocks/>
          </p:cNvSpPr>
          <p:nvPr/>
        </p:nvSpPr>
        <p:spPr>
          <a:xfrm>
            <a:off x="316800" y="1519200"/>
            <a:ext cx="4381200" cy="43524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dirty="0">
              <a:solidFill>
                <a:schemeClr val="tx1"/>
              </a:solidFill>
            </a:endParaRPr>
          </a:p>
        </p:txBody>
      </p:sp>
      <p:pic>
        <p:nvPicPr>
          <p:cNvPr id="17" name="Content Placeholder 7">
            <a:extLst>
              <a:ext uri="{FF2B5EF4-FFF2-40B4-BE49-F238E27FC236}">
                <a16:creationId xmlns:a16="http://schemas.microsoft.com/office/drawing/2014/main" id="{DFE3F99B-8D17-4146-8A21-8E12B1C633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07338" y="10"/>
            <a:ext cx="7181613" cy="6857990"/>
          </a:xfrm>
          <a:prstGeom prst="rect">
            <a:avLst/>
          </a:prstGeom>
          <a:effectLst/>
        </p:spPr>
      </p:pic>
      <p:pic>
        <p:nvPicPr>
          <p:cNvPr id="18" name="Picture 17" descr="Icon&#10;&#10;Description automatically generated">
            <a:extLst>
              <a:ext uri="{FF2B5EF4-FFF2-40B4-BE49-F238E27FC236}">
                <a16:creationId xmlns:a16="http://schemas.microsoft.com/office/drawing/2014/main" id="{2EA70F24-D5BE-4F4F-9091-734565E17F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009" y="5944891"/>
            <a:ext cx="728566" cy="631424"/>
          </a:xfrm>
          <a:prstGeom prst="rect">
            <a:avLst/>
          </a:prstGeom>
        </p:spPr>
      </p:pic>
      <p:sp>
        <p:nvSpPr>
          <p:cNvPr id="26" name="Content Placeholder 1">
            <a:extLst>
              <a:ext uri="{FF2B5EF4-FFF2-40B4-BE49-F238E27FC236}">
                <a16:creationId xmlns:a16="http://schemas.microsoft.com/office/drawing/2014/main" id="{29FBF15D-B180-9240-B3F9-0A2F5210883E}"/>
              </a:ext>
            </a:extLst>
          </p:cNvPr>
          <p:cNvSpPr txBox="1">
            <a:spLocks/>
          </p:cNvSpPr>
          <p:nvPr/>
        </p:nvSpPr>
        <p:spPr>
          <a:xfrm>
            <a:off x="316800" y="1519199"/>
            <a:ext cx="4598100" cy="435239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en-CA" sz="1800" dirty="0"/>
              <a:t>Mr. Ian Clifford</a:t>
            </a:r>
            <a:br>
              <a:rPr lang="en-CA" sz="1800" dirty="0"/>
            </a:br>
            <a:r>
              <a:rPr lang="en-CA" sz="1800" dirty="0"/>
              <a:t>Chief Executive Officer</a:t>
            </a:r>
            <a:br>
              <a:rPr lang="en-CA" sz="1800" dirty="0"/>
            </a:br>
            <a:r>
              <a:rPr lang="en-CA" sz="1800" dirty="0">
                <a:hlinkClick r:id="rId5"/>
              </a:rPr>
              <a:t>investors@fuelpositive.com</a:t>
            </a:r>
            <a:br>
              <a:rPr lang="en-CA" sz="1800" dirty="0"/>
            </a:br>
            <a:r>
              <a:rPr lang="en-US" sz="1800" dirty="0">
                <a:solidFill>
                  <a:schemeClr val="tx1"/>
                </a:solidFill>
                <a:hlinkClick r:id="rId6"/>
              </a:rPr>
              <a:t>www.fuelpositive.com</a:t>
            </a:r>
            <a:br>
              <a:rPr lang="en-CA" sz="1800" dirty="0"/>
            </a:br>
            <a:br>
              <a:rPr lang="en-CA" sz="1800" dirty="0"/>
            </a:br>
            <a:r>
              <a:rPr lang="en-CA" sz="1800" b="1" dirty="0"/>
              <a:t>Investor Relations (United States)</a:t>
            </a:r>
            <a:br>
              <a:rPr lang="en-CA" sz="1800" dirty="0"/>
            </a:br>
            <a:r>
              <a:rPr lang="en-CA" sz="1800" dirty="0"/>
              <a:t>RBMG – RB Milestone Group LLC</a:t>
            </a:r>
            <a:br>
              <a:rPr lang="en-CA" sz="1800" dirty="0"/>
            </a:br>
            <a:r>
              <a:rPr lang="en-CA" sz="1800" dirty="0"/>
              <a:t>Trevor </a:t>
            </a:r>
            <a:r>
              <a:rPr lang="en-CA" sz="1800" dirty="0" err="1"/>
              <a:t>Brucato</a:t>
            </a:r>
            <a:r>
              <a:rPr lang="en-CA" sz="1800" dirty="0"/>
              <a:t>, Managing Director</a:t>
            </a:r>
            <a:br>
              <a:rPr lang="en-CA" sz="1800" dirty="0"/>
            </a:br>
            <a:r>
              <a:rPr lang="en-CA" sz="1800" dirty="0">
                <a:hlinkClick r:id="rId7"/>
              </a:rPr>
              <a:t>fuelpositive@rbmilestone.com</a:t>
            </a:r>
            <a:br>
              <a:rPr lang="en-CA" sz="1800" dirty="0"/>
            </a:br>
            <a:r>
              <a:rPr lang="en-CA" sz="1800" dirty="0">
                <a:hlinkClick r:id="rId8"/>
              </a:rPr>
              <a:t>www.rbmilestone.com</a:t>
            </a:r>
            <a:endParaRPr lang="en-CA" sz="1800" dirty="0"/>
          </a:p>
          <a:p>
            <a:pPr fontAlgn="base"/>
            <a:r>
              <a:rPr lang="en-CA" sz="1800" b="1" dirty="0"/>
              <a:t>Corporate Communications:</a:t>
            </a:r>
            <a:br>
              <a:rPr lang="en-CA" sz="1800" dirty="0"/>
            </a:br>
            <a:r>
              <a:rPr lang="en-CA" sz="1800" dirty="0" err="1"/>
              <a:t>InvestorBrandNetwork</a:t>
            </a:r>
            <a:r>
              <a:rPr lang="en-CA" sz="1800" dirty="0"/>
              <a:t> (IBN)</a:t>
            </a:r>
            <a:br>
              <a:rPr lang="en-CA" sz="1800" dirty="0"/>
            </a:br>
            <a:r>
              <a:rPr lang="en-CA" sz="1800" dirty="0"/>
              <a:t>Los Angeles, CA</a:t>
            </a:r>
            <a:br>
              <a:rPr lang="en-CA" sz="1800" dirty="0"/>
            </a:br>
            <a:r>
              <a:rPr lang="en-CA" sz="1800" dirty="0">
                <a:hlinkClick r:id="rId9"/>
              </a:rPr>
              <a:t>www.IBN.fm</a:t>
            </a:r>
            <a:br>
              <a:rPr lang="en-CA" sz="1800" dirty="0"/>
            </a:br>
            <a:r>
              <a:rPr lang="en-CA" sz="1800" dirty="0"/>
              <a:t>310.299.1717 Office</a:t>
            </a:r>
            <a:br>
              <a:rPr lang="en-CA" sz="1800" dirty="0"/>
            </a:br>
            <a:r>
              <a:rPr lang="en-CA" sz="1800" dirty="0">
                <a:hlinkClick r:id="rId10"/>
              </a:rPr>
              <a:t>Editor@NetworkNewsWire.com</a:t>
            </a:r>
            <a:endParaRPr lang="en-CA" sz="1800" dirty="0"/>
          </a:p>
          <a:p>
            <a:endParaRPr lang="en-US" sz="1800" dirty="0">
              <a:solidFill>
                <a:schemeClr val="tx1"/>
              </a:solidFill>
            </a:endParaRPr>
          </a:p>
        </p:txBody>
      </p:sp>
      <p:sp>
        <p:nvSpPr>
          <p:cNvPr id="31" name="Slide Number Placeholder 5">
            <a:extLst>
              <a:ext uri="{FF2B5EF4-FFF2-40B4-BE49-F238E27FC236}">
                <a16:creationId xmlns:a16="http://schemas.microsoft.com/office/drawing/2014/main" id="{44AF8454-FA6E-4C49-8BCF-DC2930840C16}"/>
              </a:ext>
            </a:extLst>
          </p:cNvPr>
          <p:cNvSpPr>
            <a:spLocks noGrp="1"/>
          </p:cNvSpPr>
          <p:nvPr>
            <p:ph type="sldNum" sz="quarter" idx="12"/>
          </p:nvPr>
        </p:nvSpPr>
        <p:spPr>
          <a:xfrm>
            <a:off x="9339802" y="6492875"/>
            <a:ext cx="2743200" cy="365125"/>
          </a:xfrm>
          <a:prstGeom prst="rect">
            <a:avLst/>
          </a:prstGeom>
        </p:spPr>
        <p:txBody>
          <a:bodyPr/>
          <a:lstStyle/>
          <a:p>
            <a:pPr algn="r"/>
            <a:fld id="{09AD4D50-D1B1-AA45-884B-BE26F47D2654}" type="slidenum">
              <a:rPr lang="en-US" b="1" smtClean="0">
                <a:solidFill>
                  <a:schemeClr val="bg1"/>
                </a:solidFill>
              </a:rPr>
              <a:pPr algn="r"/>
              <a:t>32</a:t>
            </a:fld>
            <a:endParaRPr lang="en-US" b="1" dirty="0">
              <a:solidFill>
                <a:schemeClr val="bg1"/>
              </a:solidFill>
            </a:endParaRPr>
          </a:p>
        </p:txBody>
      </p:sp>
      <p:grpSp>
        <p:nvGrpSpPr>
          <p:cNvPr id="33" name="Group 32">
            <a:extLst>
              <a:ext uri="{FF2B5EF4-FFF2-40B4-BE49-F238E27FC236}">
                <a16:creationId xmlns:a16="http://schemas.microsoft.com/office/drawing/2014/main" id="{B498A5BF-1CD4-304A-89BC-05EE7153612D}"/>
              </a:ext>
            </a:extLst>
          </p:cNvPr>
          <p:cNvGrpSpPr/>
          <p:nvPr/>
        </p:nvGrpSpPr>
        <p:grpSpPr>
          <a:xfrm>
            <a:off x="1379784" y="6113161"/>
            <a:ext cx="3443676" cy="461665"/>
            <a:chOff x="8590218" y="6113161"/>
            <a:chExt cx="3443676" cy="461665"/>
          </a:xfrm>
        </p:grpSpPr>
        <p:sp>
          <p:nvSpPr>
            <p:cNvPr id="34" name="TextBox 33">
              <a:extLst>
                <a:ext uri="{FF2B5EF4-FFF2-40B4-BE49-F238E27FC236}">
                  <a16:creationId xmlns:a16="http://schemas.microsoft.com/office/drawing/2014/main" id="{CF45C2FB-61F6-5F43-850C-3D66B0D2965D}"/>
                </a:ext>
              </a:extLst>
            </p:cNvPr>
            <p:cNvSpPr txBox="1"/>
            <p:nvPr/>
          </p:nvSpPr>
          <p:spPr>
            <a:xfrm>
              <a:off x="8590218" y="6113161"/>
              <a:ext cx="3443676" cy="46166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TSXV: NHHH  </a:t>
              </a:r>
              <a:r>
                <a:rPr lang="en-US" sz="2400" dirty="0">
                  <a:solidFill>
                    <a:srgbClr val="E50805"/>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OTCQB: NHHHF</a:t>
              </a:r>
            </a:p>
          </p:txBody>
        </p:sp>
        <p:sp>
          <p:nvSpPr>
            <p:cNvPr id="35" name="TextBox 34">
              <a:extLst>
                <a:ext uri="{FF2B5EF4-FFF2-40B4-BE49-F238E27FC236}">
                  <a16:creationId xmlns:a16="http://schemas.microsoft.com/office/drawing/2014/main" id="{A7A41463-1904-9A4C-A8C5-E28C52859B13}"/>
                </a:ext>
              </a:extLst>
            </p:cNvPr>
            <p:cNvSpPr txBox="1"/>
            <p:nvPr/>
          </p:nvSpPr>
          <p:spPr>
            <a:xfrm>
              <a:off x="9910232" y="6193192"/>
              <a:ext cx="402168" cy="369332"/>
            </a:xfrm>
            <a:prstGeom prst="rect">
              <a:avLst/>
            </a:prstGeom>
            <a:noFill/>
          </p:spPr>
          <p:txBody>
            <a:bodyPr wrap="square" rtlCol="0">
              <a:spAutoFit/>
            </a:bodyPr>
            <a:lstStyle/>
            <a:p>
              <a:pPr algn="ctr"/>
              <a:r>
                <a:rPr lang="en-US" dirty="0">
                  <a:solidFill>
                    <a:srgbClr val="FF0000"/>
                  </a:solidFill>
                </a:rPr>
                <a:t>•</a:t>
              </a:r>
            </a:p>
          </p:txBody>
        </p:sp>
      </p:grpSp>
    </p:spTree>
    <p:extLst>
      <p:ext uri="{BB962C8B-B14F-4D97-AF65-F5344CB8AC3E}">
        <p14:creationId xmlns:p14="http://schemas.microsoft.com/office/powerpoint/2010/main" val="1009126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6F59D23-92B1-6842-9251-B0A0D4F76718}"/>
              </a:ext>
            </a:extLst>
          </p:cNvPr>
          <p:cNvSpPr>
            <a:spLocks noGrp="1"/>
          </p:cNvSpPr>
          <p:nvPr>
            <p:ph type="title"/>
          </p:nvPr>
        </p:nvSpPr>
        <p:spPr>
          <a:xfrm>
            <a:off x="316800" y="316800"/>
            <a:ext cx="4381200" cy="1324800"/>
          </a:xfrm>
        </p:spPr>
        <p:txBody>
          <a:bodyPr vert="horz" lIns="0" tIns="0" rIns="0" bIns="0" rtlCol="0" anchor="t" anchorCtr="0">
            <a:noAutofit/>
          </a:bodyPr>
          <a:lstStyle/>
          <a:p>
            <a:r>
              <a:rPr lang="en-US" sz="4000" dirty="0"/>
              <a:t>Who are we?</a:t>
            </a:r>
          </a:p>
        </p:txBody>
      </p:sp>
      <p:sp>
        <p:nvSpPr>
          <p:cNvPr id="5" name="Content Placeholder 4">
            <a:extLst>
              <a:ext uri="{FF2B5EF4-FFF2-40B4-BE49-F238E27FC236}">
                <a16:creationId xmlns:a16="http://schemas.microsoft.com/office/drawing/2014/main" id="{3ABBB0E5-E1EF-5744-9CB2-E090575FE8D8}"/>
              </a:ext>
            </a:extLst>
          </p:cNvPr>
          <p:cNvSpPr>
            <a:spLocks noGrp="1"/>
          </p:cNvSpPr>
          <p:nvPr>
            <p:ph sz="half" idx="1"/>
          </p:nvPr>
        </p:nvSpPr>
        <p:spPr>
          <a:xfrm>
            <a:off x="316800" y="982980"/>
            <a:ext cx="4381200" cy="5050620"/>
          </a:xfrm>
        </p:spPr>
        <p:txBody>
          <a:bodyPr vert="horz" lIns="0" tIns="0" rIns="0" bIns="0" rtlCol="0">
            <a:noAutofit/>
          </a:bodyPr>
          <a:lstStyle/>
          <a:p>
            <a:r>
              <a:rPr lang="en-US" sz="2400" dirty="0"/>
              <a:t>Canadian-based technology, growth stage company, operating internationally</a:t>
            </a:r>
          </a:p>
          <a:p>
            <a:r>
              <a:rPr lang="en-US" sz="2400" dirty="0"/>
              <a:t>Identifying practical solutions</a:t>
            </a:r>
          </a:p>
          <a:p>
            <a:pPr lvl="1"/>
            <a:r>
              <a:rPr lang="en-US" sz="2000" dirty="0"/>
              <a:t>Clean</a:t>
            </a:r>
          </a:p>
          <a:p>
            <a:pPr lvl="1"/>
            <a:r>
              <a:rPr lang="en-US" sz="2000" dirty="0"/>
              <a:t>Sustainable</a:t>
            </a:r>
          </a:p>
          <a:p>
            <a:pPr lvl="1"/>
            <a:r>
              <a:rPr lang="en-US" sz="2000" dirty="0"/>
              <a:t>Economically viable</a:t>
            </a:r>
            <a:endParaRPr lang="en-US" sz="2000" strike="sngStrike" dirty="0"/>
          </a:p>
          <a:p>
            <a:pPr lvl="1"/>
            <a:r>
              <a:rPr lang="en-US" sz="2000" dirty="0"/>
              <a:t>Can be implemented now</a:t>
            </a:r>
          </a:p>
          <a:p>
            <a:r>
              <a:rPr lang="en-US" sz="2400" dirty="0"/>
              <a:t>Initial core technology is carbon-free ammonia (NH3)</a:t>
            </a:r>
          </a:p>
          <a:p>
            <a:pPr lvl="1"/>
            <a:r>
              <a:rPr lang="en-US" dirty="0"/>
              <a:t>Green ammonia</a:t>
            </a:r>
          </a:p>
        </p:txBody>
      </p:sp>
      <p:pic>
        <p:nvPicPr>
          <p:cNvPr id="10" name="Content Placeholder 9">
            <a:extLst>
              <a:ext uri="{FF2B5EF4-FFF2-40B4-BE49-F238E27FC236}">
                <a16:creationId xmlns:a16="http://schemas.microsoft.com/office/drawing/2014/main" id="{9FCDA4A7-17A4-314A-ACB3-38D71FD029C3}"/>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5007338" y="0"/>
            <a:ext cx="7181613" cy="6858000"/>
          </a:xfrm>
          <a:prstGeom prst="rect">
            <a:avLst/>
          </a:prstGeom>
          <a:effectLst/>
        </p:spPr>
      </p:pic>
      <p:pic>
        <p:nvPicPr>
          <p:cNvPr id="12" name="Picture 11" descr="Icon&#10;&#10;Description automatically generated">
            <a:extLst>
              <a:ext uri="{FF2B5EF4-FFF2-40B4-BE49-F238E27FC236}">
                <a16:creationId xmlns:a16="http://schemas.microsoft.com/office/drawing/2014/main" id="{4F6512B9-676F-2C4A-B3EB-88AEA5EBB7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009" y="5944891"/>
            <a:ext cx="728566" cy="631424"/>
          </a:xfrm>
          <a:prstGeom prst="rect">
            <a:avLst/>
          </a:prstGeom>
        </p:spPr>
      </p:pic>
      <p:grpSp>
        <p:nvGrpSpPr>
          <p:cNvPr id="8" name="Group 7">
            <a:extLst>
              <a:ext uri="{FF2B5EF4-FFF2-40B4-BE49-F238E27FC236}">
                <a16:creationId xmlns:a16="http://schemas.microsoft.com/office/drawing/2014/main" id="{36257654-CC5A-4C4B-8202-3F1C8266372B}"/>
              </a:ext>
            </a:extLst>
          </p:cNvPr>
          <p:cNvGrpSpPr/>
          <p:nvPr/>
        </p:nvGrpSpPr>
        <p:grpSpPr>
          <a:xfrm>
            <a:off x="1379784" y="6113161"/>
            <a:ext cx="3443676" cy="461665"/>
            <a:chOff x="8590218" y="6113161"/>
            <a:chExt cx="3443676" cy="461665"/>
          </a:xfrm>
        </p:grpSpPr>
        <p:sp>
          <p:nvSpPr>
            <p:cNvPr id="9" name="TextBox 8">
              <a:extLst>
                <a:ext uri="{FF2B5EF4-FFF2-40B4-BE49-F238E27FC236}">
                  <a16:creationId xmlns:a16="http://schemas.microsoft.com/office/drawing/2014/main" id="{09677F7C-D5F7-C345-951F-B5152FE1C64A}"/>
                </a:ext>
              </a:extLst>
            </p:cNvPr>
            <p:cNvSpPr txBox="1"/>
            <p:nvPr/>
          </p:nvSpPr>
          <p:spPr>
            <a:xfrm>
              <a:off x="8590218" y="6113161"/>
              <a:ext cx="3443676" cy="46166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TSXV: NHHH  </a:t>
              </a:r>
              <a:r>
                <a:rPr lang="en-US" sz="2400" dirty="0">
                  <a:solidFill>
                    <a:srgbClr val="E50805"/>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OTCQB: NHHHF</a:t>
              </a:r>
            </a:p>
          </p:txBody>
        </p:sp>
        <p:sp>
          <p:nvSpPr>
            <p:cNvPr id="11" name="TextBox 10">
              <a:extLst>
                <a:ext uri="{FF2B5EF4-FFF2-40B4-BE49-F238E27FC236}">
                  <a16:creationId xmlns:a16="http://schemas.microsoft.com/office/drawing/2014/main" id="{5D237C03-031C-F84F-9AD3-C5F97BF9269F}"/>
                </a:ext>
              </a:extLst>
            </p:cNvPr>
            <p:cNvSpPr txBox="1"/>
            <p:nvPr/>
          </p:nvSpPr>
          <p:spPr>
            <a:xfrm>
              <a:off x="9910232" y="6193192"/>
              <a:ext cx="402168" cy="369332"/>
            </a:xfrm>
            <a:prstGeom prst="rect">
              <a:avLst/>
            </a:prstGeom>
            <a:noFill/>
          </p:spPr>
          <p:txBody>
            <a:bodyPr wrap="square" rtlCol="0">
              <a:spAutoFit/>
            </a:bodyPr>
            <a:lstStyle/>
            <a:p>
              <a:pPr algn="ctr"/>
              <a:r>
                <a:rPr lang="en-US" dirty="0">
                  <a:solidFill>
                    <a:srgbClr val="FF0000"/>
                  </a:solidFill>
                </a:rPr>
                <a:t>•</a:t>
              </a:r>
            </a:p>
          </p:txBody>
        </p:sp>
      </p:grpSp>
      <p:sp>
        <p:nvSpPr>
          <p:cNvPr id="13" name="Slide Number Placeholder 5">
            <a:extLst>
              <a:ext uri="{FF2B5EF4-FFF2-40B4-BE49-F238E27FC236}">
                <a16:creationId xmlns:a16="http://schemas.microsoft.com/office/drawing/2014/main" id="{7BD181A2-537D-D944-BBF9-6F13C62A3049}"/>
              </a:ext>
            </a:extLst>
          </p:cNvPr>
          <p:cNvSpPr>
            <a:spLocks noGrp="1"/>
          </p:cNvSpPr>
          <p:nvPr>
            <p:ph type="sldNum" sz="quarter" idx="12"/>
          </p:nvPr>
        </p:nvSpPr>
        <p:spPr>
          <a:xfrm>
            <a:off x="9339802" y="6492875"/>
            <a:ext cx="2743200" cy="365125"/>
          </a:xfrm>
          <a:prstGeom prst="rect">
            <a:avLst/>
          </a:prstGeom>
        </p:spPr>
        <p:txBody>
          <a:bodyPr/>
          <a:lstStyle/>
          <a:p>
            <a:pPr algn="r"/>
            <a:fld id="{09AD4D50-D1B1-AA45-884B-BE26F47D2654}" type="slidenum">
              <a:rPr lang="en-US" b="1" smtClean="0">
                <a:solidFill>
                  <a:schemeClr val="bg1"/>
                </a:solidFill>
              </a:rPr>
              <a:pPr algn="r"/>
              <a:t>4</a:t>
            </a:fld>
            <a:endParaRPr lang="en-US" b="1" dirty="0">
              <a:solidFill>
                <a:schemeClr val="bg1"/>
              </a:solidFill>
            </a:endParaRPr>
          </a:p>
        </p:txBody>
      </p:sp>
    </p:spTree>
    <p:extLst>
      <p:ext uri="{BB962C8B-B14F-4D97-AF65-F5344CB8AC3E}">
        <p14:creationId xmlns:p14="http://schemas.microsoft.com/office/powerpoint/2010/main" val="176418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BC639-05A6-9F49-8AFF-6DCE1F674451}"/>
              </a:ext>
            </a:extLst>
          </p:cNvPr>
          <p:cNvSpPr>
            <a:spLocks noGrp="1"/>
          </p:cNvSpPr>
          <p:nvPr>
            <p:ph type="title"/>
          </p:nvPr>
        </p:nvSpPr>
        <p:spPr>
          <a:xfrm>
            <a:off x="316800" y="316800"/>
            <a:ext cx="4381200" cy="631424"/>
          </a:xfrm>
        </p:spPr>
        <p:txBody>
          <a:bodyPr vert="horz" lIns="0" tIns="0" rIns="0" bIns="0" rtlCol="0" anchor="t" anchorCtr="0">
            <a:noAutofit/>
          </a:bodyPr>
          <a:lstStyle/>
          <a:p>
            <a:r>
              <a:rPr lang="en-US" sz="4000" dirty="0"/>
              <a:t>Vision</a:t>
            </a:r>
          </a:p>
        </p:txBody>
      </p:sp>
      <p:sp>
        <p:nvSpPr>
          <p:cNvPr id="3" name="Content Placeholder 2">
            <a:extLst>
              <a:ext uri="{FF2B5EF4-FFF2-40B4-BE49-F238E27FC236}">
                <a16:creationId xmlns:a16="http://schemas.microsoft.com/office/drawing/2014/main" id="{54460973-1558-494C-B58B-7DB1206B0756}"/>
              </a:ext>
            </a:extLst>
          </p:cNvPr>
          <p:cNvSpPr>
            <a:spLocks noGrp="1"/>
          </p:cNvSpPr>
          <p:nvPr>
            <p:ph sz="half" idx="1"/>
          </p:nvPr>
        </p:nvSpPr>
        <p:spPr>
          <a:xfrm>
            <a:off x="316800" y="1233989"/>
            <a:ext cx="4381200" cy="4391560"/>
          </a:xfrm>
        </p:spPr>
        <p:txBody>
          <a:bodyPr vert="horz" lIns="0" tIns="0" rIns="0" bIns="0" rtlCol="0">
            <a:normAutofit/>
          </a:bodyPr>
          <a:lstStyle/>
          <a:p>
            <a:pPr marL="0" indent="0">
              <a:buNone/>
            </a:pPr>
            <a:r>
              <a:rPr lang="en-US" dirty="0"/>
              <a:t>The climate crisis has already been solved. </a:t>
            </a:r>
          </a:p>
          <a:p>
            <a:pPr marL="0" indent="0">
              <a:buNone/>
            </a:pPr>
            <a:r>
              <a:rPr lang="en-US" dirty="0"/>
              <a:t>We already have all the facts and solutions. </a:t>
            </a:r>
          </a:p>
          <a:p>
            <a:pPr marL="0" indent="0">
              <a:buNone/>
            </a:pPr>
            <a:r>
              <a:rPr lang="en-US" dirty="0"/>
              <a:t>All we have to do is wake up and change.</a:t>
            </a:r>
          </a:p>
          <a:p>
            <a:pPr marL="0" indent="0" algn="r">
              <a:buNone/>
            </a:pPr>
            <a:r>
              <a:rPr lang="en-US" sz="2000" dirty="0"/>
              <a:t>Greta Thunberg</a:t>
            </a:r>
          </a:p>
          <a:p>
            <a:pPr marL="0" indent="0">
              <a:buNone/>
            </a:pPr>
            <a:endParaRPr lang="en-US" sz="2000" dirty="0">
              <a:latin typeface="+mn-lt"/>
              <a:cs typeface="+mn-cs"/>
            </a:endParaRPr>
          </a:p>
        </p:txBody>
      </p:sp>
      <p:pic>
        <p:nvPicPr>
          <p:cNvPr id="14" name="Content Placeholder 13">
            <a:extLst>
              <a:ext uri="{FF2B5EF4-FFF2-40B4-BE49-F238E27FC236}">
                <a16:creationId xmlns:a16="http://schemas.microsoft.com/office/drawing/2014/main" id="{2A1FD7D4-5E2C-5240-92CA-D29507BE02CF}"/>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5010386" y="10"/>
            <a:ext cx="7178565" cy="6857990"/>
          </a:xfrm>
          <a:prstGeom prst="rect">
            <a:avLst/>
          </a:prstGeom>
          <a:effectLst/>
        </p:spPr>
      </p:pic>
      <p:pic>
        <p:nvPicPr>
          <p:cNvPr id="16" name="Picture 15" descr="Icon&#10;&#10;Description automatically generated">
            <a:extLst>
              <a:ext uri="{FF2B5EF4-FFF2-40B4-BE49-F238E27FC236}">
                <a16:creationId xmlns:a16="http://schemas.microsoft.com/office/drawing/2014/main" id="{E3CDA742-1E2C-4347-9A1F-18AF7B6812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009" y="5944891"/>
            <a:ext cx="728566" cy="631424"/>
          </a:xfrm>
          <a:prstGeom prst="rect">
            <a:avLst/>
          </a:prstGeom>
        </p:spPr>
      </p:pic>
      <p:sp>
        <p:nvSpPr>
          <p:cNvPr id="12" name="Slide Number Placeholder 5">
            <a:extLst>
              <a:ext uri="{FF2B5EF4-FFF2-40B4-BE49-F238E27FC236}">
                <a16:creationId xmlns:a16="http://schemas.microsoft.com/office/drawing/2014/main" id="{E80BEC8E-D36F-494A-989B-C2D73E75F78A}"/>
              </a:ext>
            </a:extLst>
          </p:cNvPr>
          <p:cNvSpPr>
            <a:spLocks noGrp="1"/>
          </p:cNvSpPr>
          <p:nvPr>
            <p:ph type="sldNum" sz="quarter" idx="12"/>
          </p:nvPr>
        </p:nvSpPr>
        <p:spPr>
          <a:xfrm>
            <a:off x="9339802" y="6492875"/>
            <a:ext cx="2743200" cy="365125"/>
          </a:xfrm>
          <a:prstGeom prst="rect">
            <a:avLst/>
          </a:prstGeom>
        </p:spPr>
        <p:txBody>
          <a:bodyPr/>
          <a:lstStyle/>
          <a:p>
            <a:pPr algn="r"/>
            <a:fld id="{09AD4D50-D1B1-AA45-884B-BE26F47D2654}" type="slidenum">
              <a:rPr lang="en-US" b="1" smtClean="0">
                <a:solidFill>
                  <a:schemeClr val="bg1"/>
                </a:solidFill>
              </a:rPr>
              <a:pPr algn="r"/>
              <a:t>5</a:t>
            </a:fld>
            <a:endParaRPr lang="en-US" b="1" dirty="0">
              <a:solidFill>
                <a:schemeClr val="bg1"/>
              </a:solidFill>
            </a:endParaRPr>
          </a:p>
        </p:txBody>
      </p:sp>
      <p:grpSp>
        <p:nvGrpSpPr>
          <p:cNvPr id="13" name="Group 12">
            <a:extLst>
              <a:ext uri="{FF2B5EF4-FFF2-40B4-BE49-F238E27FC236}">
                <a16:creationId xmlns:a16="http://schemas.microsoft.com/office/drawing/2014/main" id="{262F76F3-29D3-0043-A175-C183E239AE7D}"/>
              </a:ext>
            </a:extLst>
          </p:cNvPr>
          <p:cNvGrpSpPr/>
          <p:nvPr/>
        </p:nvGrpSpPr>
        <p:grpSpPr>
          <a:xfrm>
            <a:off x="1379784" y="6113161"/>
            <a:ext cx="3443676" cy="461665"/>
            <a:chOff x="8590218" y="6113161"/>
            <a:chExt cx="3443676" cy="461665"/>
          </a:xfrm>
        </p:grpSpPr>
        <p:sp>
          <p:nvSpPr>
            <p:cNvPr id="15" name="TextBox 14">
              <a:extLst>
                <a:ext uri="{FF2B5EF4-FFF2-40B4-BE49-F238E27FC236}">
                  <a16:creationId xmlns:a16="http://schemas.microsoft.com/office/drawing/2014/main" id="{E3F04075-98D6-3040-B03F-8D5E7DBBCB64}"/>
                </a:ext>
              </a:extLst>
            </p:cNvPr>
            <p:cNvSpPr txBox="1"/>
            <p:nvPr/>
          </p:nvSpPr>
          <p:spPr>
            <a:xfrm>
              <a:off x="8590218" y="6113161"/>
              <a:ext cx="3443676" cy="46166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TSXV: NHHH  </a:t>
              </a:r>
              <a:r>
                <a:rPr lang="en-US" sz="2400" dirty="0">
                  <a:solidFill>
                    <a:srgbClr val="E50805"/>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OTCQB: NHHHF</a:t>
              </a:r>
            </a:p>
          </p:txBody>
        </p:sp>
        <p:sp>
          <p:nvSpPr>
            <p:cNvPr id="17" name="TextBox 16">
              <a:extLst>
                <a:ext uri="{FF2B5EF4-FFF2-40B4-BE49-F238E27FC236}">
                  <a16:creationId xmlns:a16="http://schemas.microsoft.com/office/drawing/2014/main" id="{5924B153-7F8E-DA49-A7D6-94C15AF4DE9A}"/>
                </a:ext>
              </a:extLst>
            </p:cNvPr>
            <p:cNvSpPr txBox="1"/>
            <p:nvPr/>
          </p:nvSpPr>
          <p:spPr>
            <a:xfrm>
              <a:off x="9910232" y="6193192"/>
              <a:ext cx="402168" cy="369332"/>
            </a:xfrm>
            <a:prstGeom prst="rect">
              <a:avLst/>
            </a:prstGeom>
            <a:noFill/>
          </p:spPr>
          <p:txBody>
            <a:bodyPr wrap="square" rtlCol="0">
              <a:spAutoFit/>
            </a:bodyPr>
            <a:lstStyle/>
            <a:p>
              <a:pPr algn="ctr"/>
              <a:r>
                <a:rPr lang="en-US" dirty="0">
                  <a:solidFill>
                    <a:srgbClr val="FF0000"/>
                  </a:solidFill>
                </a:rPr>
                <a:t>•</a:t>
              </a:r>
            </a:p>
          </p:txBody>
        </p:sp>
      </p:grpSp>
    </p:spTree>
    <p:extLst>
      <p:ext uri="{BB962C8B-B14F-4D97-AF65-F5344CB8AC3E}">
        <p14:creationId xmlns:p14="http://schemas.microsoft.com/office/powerpoint/2010/main" val="3259850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E946B-D914-EB45-BEB1-5D8BF530E97F}"/>
              </a:ext>
            </a:extLst>
          </p:cNvPr>
          <p:cNvSpPr>
            <a:spLocks noGrp="1"/>
          </p:cNvSpPr>
          <p:nvPr>
            <p:ph type="title"/>
          </p:nvPr>
        </p:nvSpPr>
        <p:spPr>
          <a:xfrm>
            <a:off x="316800" y="316800"/>
            <a:ext cx="4381200" cy="1324800"/>
          </a:xfrm>
        </p:spPr>
        <p:txBody>
          <a:bodyPr vert="horz" lIns="0" tIns="0" rIns="0" bIns="0" rtlCol="0" anchor="t" anchorCtr="0">
            <a:noAutofit/>
          </a:bodyPr>
          <a:lstStyle/>
          <a:p>
            <a:r>
              <a:rPr lang="en-US" sz="4000" dirty="0"/>
              <a:t>Progressing as Planned</a:t>
            </a:r>
          </a:p>
        </p:txBody>
      </p:sp>
      <p:sp>
        <p:nvSpPr>
          <p:cNvPr id="3" name="Content Placeholder 2">
            <a:extLst>
              <a:ext uri="{FF2B5EF4-FFF2-40B4-BE49-F238E27FC236}">
                <a16:creationId xmlns:a16="http://schemas.microsoft.com/office/drawing/2014/main" id="{3809C0D0-6788-BF44-AAA6-8EB0D0598F31}"/>
              </a:ext>
            </a:extLst>
          </p:cNvPr>
          <p:cNvSpPr>
            <a:spLocks noGrp="1"/>
          </p:cNvSpPr>
          <p:nvPr>
            <p:ph sz="half" idx="1"/>
          </p:nvPr>
        </p:nvSpPr>
        <p:spPr>
          <a:xfrm>
            <a:off x="316800" y="1519451"/>
            <a:ext cx="4381200" cy="4517749"/>
          </a:xfrm>
        </p:spPr>
        <p:txBody>
          <a:bodyPr vert="horz" lIns="0" tIns="0" rIns="0" bIns="0" rtlCol="0">
            <a:noAutofit/>
          </a:bodyPr>
          <a:lstStyle/>
          <a:p>
            <a:r>
              <a:rPr lang="en-US" sz="2400" dirty="0"/>
              <a:t>Financing in place</a:t>
            </a:r>
          </a:p>
          <a:p>
            <a:r>
              <a:rPr lang="en-US" sz="2400" dirty="0"/>
              <a:t>Intellectual Property Protection secured</a:t>
            </a:r>
          </a:p>
          <a:p>
            <a:r>
              <a:rPr lang="en-US" sz="2400" dirty="0"/>
              <a:t>Growing </a:t>
            </a:r>
            <a:r>
              <a:rPr lang="en-US" dirty="0"/>
              <a:t>t</a:t>
            </a:r>
            <a:r>
              <a:rPr lang="en-US" sz="2400" dirty="0"/>
              <a:t>eam of experts</a:t>
            </a:r>
          </a:p>
          <a:p>
            <a:r>
              <a:rPr lang="en-US" dirty="0"/>
              <a:t>Lead product - Carbon-Free NH3 - in production</a:t>
            </a:r>
          </a:p>
          <a:p>
            <a:r>
              <a:rPr lang="en-US" sz="2400" dirty="0"/>
              <a:t>Future technologies on horizon</a:t>
            </a:r>
          </a:p>
        </p:txBody>
      </p:sp>
      <p:pic>
        <p:nvPicPr>
          <p:cNvPr id="8" name="Content Placeholder 7">
            <a:extLst>
              <a:ext uri="{FF2B5EF4-FFF2-40B4-BE49-F238E27FC236}">
                <a16:creationId xmlns:a16="http://schemas.microsoft.com/office/drawing/2014/main" id="{FABC5B40-9B25-B444-B99E-C6FCE290E17F}"/>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5010386" y="10"/>
            <a:ext cx="7181614" cy="6857990"/>
          </a:xfrm>
          <a:prstGeom prst="rect">
            <a:avLst/>
          </a:prstGeom>
          <a:effectLst/>
        </p:spPr>
      </p:pic>
      <p:pic>
        <p:nvPicPr>
          <p:cNvPr id="12" name="Picture 11" descr="Icon&#10;&#10;Description automatically generated">
            <a:extLst>
              <a:ext uri="{FF2B5EF4-FFF2-40B4-BE49-F238E27FC236}">
                <a16:creationId xmlns:a16="http://schemas.microsoft.com/office/drawing/2014/main" id="{8A67DCB0-DAE7-A842-92DD-E3148E4B5B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009" y="5944891"/>
            <a:ext cx="728566" cy="631424"/>
          </a:xfrm>
          <a:prstGeom prst="rect">
            <a:avLst/>
          </a:prstGeom>
        </p:spPr>
      </p:pic>
      <p:sp>
        <p:nvSpPr>
          <p:cNvPr id="16" name="Slide Number Placeholder 5">
            <a:extLst>
              <a:ext uri="{FF2B5EF4-FFF2-40B4-BE49-F238E27FC236}">
                <a16:creationId xmlns:a16="http://schemas.microsoft.com/office/drawing/2014/main" id="{C5B270C9-25CF-A440-AD3D-0561B6718AB9}"/>
              </a:ext>
            </a:extLst>
          </p:cNvPr>
          <p:cNvSpPr>
            <a:spLocks noGrp="1"/>
          </p:cNvSpPr>
          <p:nvPr>
            <p:ph type="sldNum" sz="quarter" idx="12"/>
          </p:nvPr>
        </p:nvSpPr>
        <p:spPr>
          <a:xfrm>
            <a:off x="9339802" y="6492875"/>
            <a:ext cx="2743200" cy="365125"/>
          </a:xfrm>
          <a:prstGeom prst="rect">
            <a:avLst/>
          </a:prstGeom>
        </p:spPr>
        <p:txBody>
          <a:bodyPr/>
          <a:lstStyle/>
          <a:p>
            <a:pPr algn="r"/>
            <a:fld id="{09AD4D50-D1B1-AA45-884B-BE26F47D2654}" type="slidenum">
              <a:rPr lang="en-US" b="1" smtClean="0">
                <a:solidFill>
                  <a:schemeClr val="bg1"/>
                </a:solidFill>
              </a:rPr>
              <a:pPr algn="r"/>
              <a:t>6</a:t>
            </a:fld>
            <a:endParaRPr lang="en-US" b="1" dirty="0">
              <a:solidFill>
                <a:schemeClr val="bg1"/>
              </a:solidFill>
            </a:endParaRPr>
          </a:p>
        </p:txBody>
      </p:sp>
      <p:grpSp>
        <p:nvGrpSpPr>
          <p:cNvPr id="17" name="Group 16">
            <a:extLst>
              <a:ext uri="{FF2B5EF4-FFF2-40B4-BE49-F238E27FC236}">
                <a16:creationId xmlns:a16="http://schemas.microsoft.com/office/drawing/2014/main" id="{676EB767-139D-EB4B-A11D-1FC6D7C716A1}"/>
              </a:ext>
            </a:extLst>
          </p:cNvPr>
          <p:cNvGrpSpPr/>
          <p:nvPr/>
        </p:nvGrpSpPr>
        <p:grpSpPr>
          <a:xfrm>
            <a:off x="1379784" y="6113161"/>
            <a:ext cx="3443676" cy="461665"/>
            <a:chOff x="8590218" y="6113161"/>
            <a:chExt cx="3443676" cy="461665"/>
          </a:xfrm>
        </p:grpSpPr>
        <p:sp>
          <p:nvSpPr>
            <p:cNvPr id="18" name="TextBox 17">
              <a:extLst>
                <a:ext uri="{FF2B5EF4-FFF2-40B4-BE49-F238E27FC236}">
                  <a16:creationId xmlns:a16="http://schemas.microsoft.com/office/drawing/2014/main" id="{D78A4E0A-2208-D545-ACA4-83298F06EADF}"/>
                </a:ext>
              </a:extLst>
            </p:cNvPr>
            <p:cNvSpPr txBox="1"/>
            <p:nvPr/>
          </p:nvSpPr>
          <p:spPr>
            <a:xfrm>
              <a:off x="8590218" y="6113161"/>
              <a:ext cx="3443676" cy="46166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TSXV: NHHH  </a:t>
              </a:r>
              <a:r>
                <a:rPr lang="en-US" sz="2400" dirty="0">
                  <a:solidFill>
                    <a:srgbClr val="E50805"/>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OTCQB: NHHHF</a:t>
              </a:r>
            </a:p>
          </p:txBody>
        </p:sp>
        <p:sp>
          <p:nvSpPr>
            <p:cNvPr id="19" name="TextBox 18">
              <a:extLst>
                <a:ext uri="{FF2B5EF4-FFF2-40B4-BE49-F238E27FC236}">
                  <a16:creationId xmlns:a16="http://schemas.microsoft.com/office/drawing/2014/main" id="{0E1A2B3A-5761-E243-BF6F-0225DA5ED8B5}"/>
                </a:ext>
              </a:extLst>
            </p:cNvPr>
            <p:cNvSpPr txBox="1"/>
            <p:nvPr/>
          </p:nvSpPr>
          <p:spPr>
            <a:xfrm>
              <a:off x="9910232" y="6193192"/>
              <a:ext cx="402168" cy="369332"/>
            </a:xfrm>
            <a:prstGeom prst="rect">
              <a:avLst/>
            </a:prstGeom>
            <a:noFill/>
          </p:spPr>
          <p:txBody>
            <a:bodyPr wrap="square" rtlCol="0">
              <a:spAutoFit/>
            </a:bodyPr>
            <a:lstStyle/>
            <a:p>
              <a:pPr algn="ctr"/>
              <a:r>
                <a:rPr lang="en-US" dirty="0">
                  <a:solidFill>
                    <a:srgbClr val="FF0000"/>
                  </a:solidFill>
                </a:rPr>
                <a:t>•</a:t>
              </a:r>
            </a:p>
          </p:txBody>
        </p:sp>
      </p:grpSp>
    </p:spTree>
    <p:extLst>
      <p:ext uri="{BB962C8B-B14F-4D97-AF65-F5344CB8AC3E}">
        <p14:creationId xmlns:p14="http://schemas.microsoft.com/office/powerpoint/2010/main" val="727795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C2B3F-F325-9642-8B3D-52AF836F68D4}"/>
              </a:ext>
            </a:extLst>
          </p:cNvPr>
          <p:cNvSpPr>
            <a:spLocks noGrp="1"/>
          </p:cNvSpPr>
          <p:nvPr>
            <p:ph type="title"/>
          </p:nvPr>
        </p:nvSpPr>
        <p:spPr>
          <a:xfrm>
            <a:off x="316800" y="316800"/>
            <a:ext cx="4381200" cy="1324800"/>
          </a:xfrm>
        </p:spPr>
        <p:txBody>
          <a:bodyPr vert="horz" lIns="0" tIns="0" rIns="0" bIns="0" rtlCol="0" anchor="t" anchorCtr="0">
            <a:noAutofit/>
          </a:bodyPr>
          <a:lstStyle/>
          <a:p>
            <a:r>
              <a:rPr lang="en-US" sz="4000" dirty="0"/>
              <a:t>Financing</a:t>
            </a:r>
          </a:p>
        </p:txBody>
      </p:sp>
      <p:sp>
        <p:nvSpPr>
          <p:cNvPr id="3" name="Content Placeholder 2">
            <a:extLst>
              <a:ext uri="{FF2B5EF4-FFF2-40B4-BE49-F238E27FC236}">
                <a16:creationId xmlns:a16="http://schemas.microsoft.com/office/drawing/2014/main" id="{7D688491-8B9B-B945-801C-193220E02559}"/>
              </a:ext>
            </a:extLst>
          </p:cNvPr>
          <p:cNvSpPr>
            <a:spLocks noGrp="1"/>
          </p:cNvSpPr>
          <p:nvPr>
            <p:ph sz="half" idx="1"/>
          </p:nvPr>
        </p:nvSpPr>
        <p:spPr>
          <a:xfrm>
            <a:off x="316800" y="982800"/>
            <a:ext cx="4579812" cy="4901364"/>
          </a:xfrm>
        </p:spPr>
        <p:txBody>
          <a:bodyPr vert="horz" lIns="0" tIns="0" rIns="0" bIns="0" rtlCol="0">
            <a:noAutofit/>
          </a:bodyPr>
          <a:lstStyle/>
          <a:p>
            <a:r>
              <a:rPr lang="en-US" sz="2400" dirty="0"/>
              <a:t>Completed C$5 million </a:t>
            </a:r>
          </a:p>
          <a:p>
            <a:pPr lvl="1"/>
            <a:r>
              <a:rPr lang="en-US" sz="2000" dirty="0"/>
              <a:t>U.S. institutional financing</a:t>
            </a:r>
          </a:p>
          <a:p>
            <a:r>
              <a:rPr lang="en-US" sz="2400" dirty="0"/>
              <a:t>Balance sheet strong</a:t>
            </a:r>
          </a:p>
          <a:p>
            <a:pPr lvl="1"/>
            <a:r>
              <a:rPr lang="en-US" sz="2000" dirty="0"/>
              <a:t>Current cash balance is </a:t>
            </a:r>
            <a:r>
              <a:rPr lang="en-US" sz="2000"/>
              <a:t>over C</a:t>
            </a:r>
            <a:r>
              <a:rPr lang="en-US" sz="2000" dirty="0"/>
              <a:t>$6 million</a:t>
            </a:r>
          </a:p>
          <a:p>
            <a:r>
              <a:rPr lang="en-US" sz="2400" dirty="0"/>
              <a:t>Full funding for Phase 2 carbon-free NH3 commercial prototype demonstration systems in hand</a:t>
            </a:r>
          </a:p>
          <a:p>
            <a:pPr lvl="1"/>
            <a:r>
              <a:rPr lang="en-US" sz="2000" dirty="0"/>
              <a:t>Commercial build partner: National Compressed Air</a:t>
            </a:r>
          </a:p>
          <a:p>
            <a:pPr lvl="1"/>
            <a:r>
              <a:rPr lang="en-US" sz="2000" dirty="0"/>
              <a:t>To confirm broad application potential across sectors</a:t>
            </a:r>
          </a:p>
          <a:p>
            <a:r>
              <a:rPr lang="en-US" sz="2400" dirty="0"/>
              <a:t>Extensive warrants exercised </a:t>
            </a:r>
            <a:br>
              <a:rPr lang="en-US" sz="2400" dirty="0"/>
            </a:br>
            <a:r>
              <a:rPr lang="en-US" sz="2400" dirty="0"/>
              <a:t>in Q1, Q2</a:t>
            </a:r>
          </a:p>
        </p:txBody>
      </p:sp>
      <p:pic>
        <p:nvPicPr>
          <p:cNvPr id="6" name="Content Placeholder 5">
            <a:extLst>
              <a:ext uri="{FF2B5EF4-FFF2-40B4-BE49-F238E27FC236}">
                <a16:creationId xmlns:a16="http://schemas.microsoft.com/office/drawing/2014/main" id="{AAB24DE7-AD90-7143-BE0C-CAA6267FF6C0}"/>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5010386" y="10"/>
            <a:ext cx="7181614" cy="6857990"/>
          </a:xfrm>
          <a:prstGeom prst="rect">
            <a:avLst/>
          </a:prstGeom>
          <a:effectLst/>
        </p:spPr>
      </p:pic>
      <p:pic>
        <p:nvPicPr>
          <p:cNvPr id="10" name="Picture 9" descr="Icon&#10;&#10;Description automatically generated">
            <a:extLst>
              <a:ext uri="{FF2B5EF4-FFF2-40B4-BE49-F238E27FC236}">
                <a16:creationId xmlns:a16="http://schemas.microsoft.com/office/drawing/2014/main" id="{DF43D3D1-308C-7247-B282-1D315B4953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009" y="5944891"/>
            <a:ext cx="728566" cy="631424"/>
          </a:xfrm>
          <a:prstGeom prst="rect">
            <a:avLst/>
          </a:prstGeom>
        </p:spPr>
      </p:pic>
      <p:sp>
        <p:nvSpPr>
          <p:cNvPr id="9" name="Slide Number Placeholder 5">
            <a:extLst>
              <a:ext uri="{FF2B5EF4-FFF2-40B4-BE49-F238E27FC236}">
                <a16:creationId xmlns:a16="http://schemas.microsoft.com/office/drawing/2014/main" id="{FDD50E64-9B95-DC41-A840-A8D94ACBD81B}"/>
              </a:ext>
            </a:extLst>
          </p:cNvPr>
          <p:cNvSpPr>
            <a:spLocks noGrp="1"/>
          </p:cNvSpPr>
          <p:nvPr>
            <p:ph type="sldNum" sz="quarter" idx="12"/>
          </p:nvPr>
        </p:nvSpPr>
        <p:spPr>
          <a:xfrm>
            <a:off x="9339802" y="6492875"/>
            <a:ext cx="2743200" cy="365125"/>
          </a:xfrm>
          <a:prstGeom prst="rect">
            <a:avLst/>
          </a:prstGeom>
        </p:spPr>
        <p:txBody>
          <a:bodyPr/>
          <a:lstStyle/>
          <a:p>
            <a:pPr algn="r"/>
            <a:fld id="{09AD4D50-D1B1-AA45-884B-BE26F47D2654}" type="slidenum">
              <a:rPr lang="en-US" b="1" smtClean="0">
                <a:solidFill>
                  <a:schemeClr val="bg1"/>
                </a:solidFill>
              </a:rPr>
              <a:pPr algn="r"/>
              <a:t>7</a:t>
            </a:fld>
            <a:endParaRPr lang="en-US" b="1" dirty="0">
              <a:solidFill>
                <a:schemeClr val="bg1"/>
              </a:solidFill>
            </a:endParaRPr>
          </a:p>
        </p:txBody>
      </p:sp>
      <p:grpSp>
        <p:nvGrpSpPr>
          <p:cNvPr id="12" name="Group 11">
            <a:extLst>
              <a:ext uri="{FF2B5EF4-FFF2-40B4-BE49-F238E27FC236}">
                <a16:creationId xmlns:a16="http://schemas.microsoft.com/office/drawing/2014/main" id="{A0ADCAA6-7674-7144-BE01-4662FFB1E58D}"/>
              </a:ext>
            </a:extLst>
          </p:cNvPr>
          <p:cNvGrpSpPr/>
          <p:nvPr/>
        </p:nvGrpSpPr>
        <p:grpSpPr>
          <a:xfrm>
            <a:off x="1379784" y="6113161"/>
            <a:ext cx="3443676" cy="461665"/>
            <a:chOff x="8590218" y="6113161"/>
            <a:chExt cx="3443676" cy="461665"/>
          </a:xfrm>
        </p:grpSpPr>
        <p:sp>
          <p:nvSpPr>
            <p:cNvPr id="13" name="TextBox 12">
              <a:extLst>
                <a:ext uri="{FF2B5EF4-FFF2-40B4-BE49-F238E27FC236}">
                  <a16:creationId xmlns:a16="http://schemas.microsoft.com/office/drawing/2014/main" id="{C65DDEFD-02F6-2444-BA3C-27853935E586}"/>
                </a:ext>
              </a:extLst>
            </p:cNvPr>
            <p:cNvSpPr txBox="1"/>
            <p:nvPr/>
          </p:nvSpPr>
          <p:spPr>
            <a:xfrm>
              <a:off x="8590218" y="6113161"/>
              <a:ext cx="3443676" cy="46166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TSXV: NHHH  </a:t>
              </a:r>
              <a:r>
                <a:rPr lang="en-US" sz="2400" dirty="0">
                  <a:solidFill>
                    <a:srgbClr val="E50805"/>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OTCQB: NHHHF</a:t>
              </a:r>
            </a:p>
          </p:txBody>
        </p:sp>
        <p:sp>
          <p:nvSpPr>
            <p:cNvPr id="14" name="TextBox 13">
              <a:extLst>
                <a:ext uri="{FF2B5EF4-FFF2-40B4-BE49-F238E27FC236}">
                  <a16:creationId xmlns:a16="http://schemas.microsoft.com/office/drawing/2014/main" id="{8784AF0A-6AAB-9541-9FBF-F0444B14621A}"/>
                </a:ext>
              </a:extLst>
            </p:cNvPr>
            <p:cNvSpPr txBox="1"/>
            <p:nvPr/>
          </p:nvSpPr>
          <p:spPr>
            <a:xfrm>
              <a:off x="9910232" y="6193192"/>
              <a:ext cx="402168" cy="369332"/>
            </a:xfrm>
            <a:prstGeom prst="rect">
              <a:avLst/>
            </a:prstGeom>
            <a:noFill/>
          </p:spPr>
          <p:txBody>
            <a:bodyPr wrap="square" rtlCol="0">
              <a:spAutoFit/>
            </a:bodyPr>
            <a:lstStyle/>
            <a:p>
              <a:pPr algn="ctr"/>
              <a:r>
                <a:rPr lang="en-US" dirty="0">
                  <a:solidFill>
                    <a:srgbClr val="FF0000"/>
                  </a:solidFill>
                </a:rPr>
                <a:t>•</a:t>
              </a:r>
            </a:p>
          </p:txBody>
        </p:sp>
      </p:grpSp>
    </p:spTree>
    <p:extLst>
      <p:ext uri="{BB962C8B-B14F-4D97-AF65-F5344CB8AC3E}">
        <p14:creationId xmlns:p14="http://schemas.microsoft.com/office/powerpoint/2010/main" val="1303540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C9F74-10A9-BB4E-ADAF-B4EAB48E0EC6}"/>
              </a:ext>
            </a:extLst>
          </p:cNvPr>
          <p:cNvSpPr>
            <a:spLocks noGrp="1"/>
          </p:cNvSpPr>
          <p:nvPr>
            <p:ph type="title"/>
          </p:nvPr>
        </p:nvSpPr>
        <p:spPr>
          <a:xfrm>
            <a:off x="316800" y="316800"/>
            <a:ext cx="4615200" cy="1324800"/>
          </a:xfrm>
        </p:spPr>
        <p:txBody>
          <a:bodyPr vert="horz" lIns="0" tIns="0" rIns="0" bIns="0" rtlCol="0" anchor="t" anchorCtr="0">
            <a:noAutofit/>
          </a:bodyPr>
          <a:lstStyle/>
          <a:p>
            <a:r>
              <a:rPr lang="en-US" sz="4000" spc="-200" dirty="0"/>
              <a:t>Intellectual Property Protection</a:t>
            </a:r>
          </a:p>
        </p:txBody>
      </p:sp>
      <p:sp>
        <p:nvSpPr>
          <p:cNvPr id="3" name="Content Placeholder 2">
            <a:extLst>
              <a:ext uri="{FF2B5EF4-FFF2-40B4-BE49-F238E27FC236}">
                <a16:creationId xmlns:a16="http://schemas.microsoft.com/office/drawing/2014/main" id="{E3DBB4EB-7E9D-A44B-8E98-F747F41ABAA7}"/>
              </a:ext>
            </a:extLst>
          </p:cNvPr>
          <p:cNvSpPr>
            <a:spLocks noGrp="1"/>
          </p:cNvSpPr>
          <p:nvPr>
            <p:ph sz="half" idx="1"/>
          </p:nvPr>
        </p:nvSpPr>
        <p:spPr>
          <a:xfrm>
            <a:off x="316800" y="1519200"/>
            <a:ext cx="4381200" cy="4352400"/>
          </a:xfrm>
        </p:spPr>
        <p:txBody>
          <a:bodyPr vert="horz" lIns="0" tIns="0" rIns="0" bIns="0" rtlCol="0">
            <a:noAutofit/>
          </a:bodyPr>
          <a:lstStyle/>
          <a:p>
            <a:r>
              <a:rPr lang="en-US" sz="2400" dirty="0"/>
              <a:t>Filed comprehensive provisional patent for core carbon-free NH3 technology</a:t>
            </a:r>
          </a:p>
          <a:p>
            <a:r>
              <a:rPr lang="en-US" sz="2400" dirty="0"/>
              <a:t>Includes other related initiatives to be built upon further and protected</a:t>
            </a:r>
          </a:p>
        </p:txBody>
      </p:sp>
      <p:pic>
        <p:nvPicPr>
          <p:cNvPr id="15" name="Content Placeholder 14">
            <a:extLst>
              <a:ext uri="{FF2B5EF4-FFF2-40B4-BE49-F238E27FC236}">
                <a16:creationId xmlns:a16="http://schemas.microsoft.com/office/drawing/2014/main" id="{A513BDA6-2D93-E74D-8AAD-D2180606CB0E}"/>
              </a:ext>
            </a:extLst>
          </p:cNvPr>
          <p:cNvPicPr>
            <a:picLocks noGrp="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5010386" y="11"/>
            <a:ext cx="7181614" cy="6857989"/>
          </a:xfrm>
          <a:prstGeom prst="rect">
            <a:avLst/>
          </a:prstGeom>
          <a:effectLst/>
        </p:spPr>
      </p:pic>
      <p:pic>
        <p:nvPicPr>
          <p:cNvPr id="19" name="Picture 18" descr="Icon&#10;&#10;Description automatically generated">
            <a:extLst>
              <a:ext uri="{FF2B5EF4-FFF2-40B4-BE49-F238E27FC236}">
                <a16:creationId xmlns:a16="http://schemas.microsoft.com/office/drawing/2014/main" id="{4D50389B-511C-2945-B426-40ECDA5C03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009" y="5944891"/>
            <a:ext cx="728566" cy="631424"/>
          </a:xfrm>
          <a:prstGeom prst="rect">
            <a:avLst/>
          </a:prstGeom>
        </p:spPr>
      </p:pic>
      <p:sp>
        <p:nvSpPr>
          <p:cNvPr id="9" name="Slide Number Placeholder 5">
            <a:extLst>
              <a:ext uri="{FF2B5EF4-FFF2-40B4-BE49-F238E27FC236}">
                <a16:creationId xmlns:a16="http://schemas.microsoft.com/office/drawing/2014/main" id="{0E2D908A-85BC-FD41-B791-AB21F8521C38}"/>
              </a:ext>
            </a:extLst>
          </p:cNvPr>
          <p:cNvSpPr>
            <a:spLocks noGrp="1"/>
          </p:cNvSpPr>
          <p:nvPr>
            <p:ph type="sldNum" sz="quarter" idx="12"/>
          </p:nvPr>
        </p:nvSpPr>
        <p:spPr>
          <a:xfrm>
            <a:off x="9339802" y="6492875"/>
            <a:ext cx="2743200" cy="365125"/>
          </a:xfrm>
          <a:prstGeom prst="rect">
            <a:avLst/>
          </a:prstGeom>
        </p:spPr>
        <p:txBody>
          <a:bodyPr/>
          <a:lstStyle/>
          <a:p>
            <a:pPr algn="r"/>
            <a:fld id="{09AD4D50-D1B1-AA45-884B-BE26F47D2654}" type="slidenum">
              <a:rPr lang="en-US" b="1" smtClean="0">
                <a:solidFill>
                  <a:schemeClr val="bg1"/>
                </a:solidFill>
              </a:rPr>
              <a:pPr algn="r"/>
              <a:t>8</a:t>
            </a:fld>
            <a:endParaRPr lang="en-US" b="1" dirty="0">
              <a:solidFill>
                <a:schemeClr val="bg1"/>
              </a:solidFill>
            </a:endParaRPr>
          </a:p>
        </p:txBody>
      </p:sp>
      <p:grpSp>
        <p:nvGrpSpPr>
          <p:cNvPr id="10" name="Group 9">
            <a:extLst>
              <a:ext uri="{FF2B5EF4-FFF2-40B4-BE49-F238E27FC236}">
                <a16:creationId xmlns:a16="http://schemas.microsoft.com/office/drawing/2014/main" id="{F16D8539-7966-C44C-9169-0197FE4F2DFA}"/>
              </a:ext>
            </a:extLst>
          </p:cNvPr>
          <p:cNvGrpSpPr/>
          <p:nvPr/>
        </p:nvGrpSpPr>
        <p:grpSpPr>
          <a:xfrm>
            <a:off x="1379784" y="6113161"/>
            <a:ext cx="3443676" cy="461665"/>
            <a:chOff x="8590218" y="6113161"/>
            <a:chExt cx="3443676" cy="461665"/>
          </a:xfrm>
        </p:grpSpPr>
        <p:sp>
          <p:nvSpPr>
            <p:cNvPr id="11" name="TextBox 10">
              <a:extLst>
                <a:ext uri="{FF2B5EF4-FFF2-40B4-BE49-F238E27FC236}">
                  <a16:creationId xmlns:a16="http://schemas.microsoft.com/office/drawing/2014/main" id="{6B97E451-FC4B-8043-8344-5AD26CB8AD2B}"/>
                </a:ext>
              </a:extLst>
            </p:cNvPr>
            <p:cNvSpPr txBox="1"/>
            <p:nvPr/>
          </p:nvSpPr>
          <p:spPr>
            <a:xfrm>
              <a:off x="8590218" y="6113161"/>
              <a:ext cx="3443676" cy="46166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TSXV: NHHH  </a:t>
              </a:r>
              <a:r>
                <a:rPr lang="en-US" sz="2400" dirty="0">
                  <a:solidFill>
                    <a:srgbClr val="E50805"/>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OTCQB: NHHHF</a:t>
              </a:r>
            </a:p>
          </p:txBody>
        </p:sp>
        <p:sp>
          <p:nvSpPr>
            <p:cNvPr id="12" name="TextBox 11">
              <a:extLst>
                <a:ext uri="{FF2B5EF4-FFF2-40B4-BE49-F238E27FC236}">
                  <a16:creationId xmlns:a16="http://schemas.microsoft.com/office/drawing/2014/main" id="{EA813895-9432-5340-B206-666E440CF076}"/>
                </a:ext>
              </a:extLst>
            </p:cNvPr>
            <p:cNvSpPr txBox="1"/>
            <p:nvPr/>
          </p:nvSpPr>
          <p:spPr>
            <a:xfrm>
              <a:off x="9910232" y="6193192"/>
              <a:ext cx="402168" cy="369332"/>
            </a:xfrm>
            <a:prstGeom prst="rect">
              <a:avLst/>
            </a:prstGeom>
            <a:noFill/>
          </p:spPr>
          <p:txBody>
            <a:bodyPr wrap="square" rtlCol="0">
              <a:spAutoFit/>
            </a:bodyPr>
            <a:lstStyle/>
            <a:p>
              <a:pPr algn="ctr"/>
              <a:r>
                <a:rPr lang="en-US" dirty="0">
                  <a:solidFill>
                    <a:srgbClr val="FF0000"/>
                  </a:solidFill>
                </a:rPr>
                <a:t>•</a:t>
              </a:r>
            </a:p>
          </p:txBody>
        </p:sp>
      </p:grpSp>
    </p:spTree>
    <p:extLst>
      <p:ext uri="{BB962C8B-B14F-4D97-AF65-F5344CB8AC3E}">
        <p14:creationId xmlns:p14="http://schemas.microsoft.com/office/powerpoint/2010/main" val="2316850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B67AA0-C4ED-C04F-9276-5BD80D9AAA4B}"/>
              </a:ext>
            </a:extLst>
          </p:cNvPr>
          <p:cNvSpPr>
            <a:spLocks noGrp="1"/>
          </p:cNvSpPr>
          <p:nvPr>
            <p:ph type="title"/>
          </p:nvPr>
        </p:nvSpPr>
        <p:spPr>
          <a:xfrm>
            <a:off x="316800" y="316800"/>
            <a:ext cx="4381200" cy="1324800"/>
          </a:xfrm>
        </p:spPr>
        <p:txBody>
          <a:bodyPr vert="horz" lIns="0" tIns="0" rIns="0" bIns="0" rtlCol="0" anchor="t" anchorCtr="0">
            <a:noAutofit/>
          </a:bodyPr>
          <a:lstStyle/>
          <a:p>
            <a:r>
              <a:rPr lang="en-US" sz="4000" dirty="0"/>
              <a:t>Growing Team</a:t>
            </a:r>
          </a:p>
        </p:txBody>
      </p:sp>
      <p:sp>
        <p:nvSpPr>
          <p:cNvPr id="2" name="Content Placeholder 1">
            <a:extLst>
              <a:ext uri="{FF2B5EF4-FFF2-40B4-BE49-F238E27FC236}">
                <a16:creationId xmlns:a16="http://schemas.microsoft.com/office/drawing/2014/main" id="{7DBAAEA8-3876-E34B-9F94-E68A59FB6430}"/>
              </a:ext>
            </a:extLst>
          </p:cNvPr>
          <p:cNvSpPr>
            <a:spLocks noGrp="1"/>
          </p:cNvSpPr>
          <p:nvPr>
            <p:ph sz="half" idx="1"/>
          </p:nvPr>
        </p:nvSpPr>
        <p:spPr>
          <a:xfrm>
            <a:off x="316800" y="982800"/>
            <a:ext cx="4381200" cy="4905936"/>
          </a:xfrm>
        </p:spPr>
        <p:txBody>
          <a:bodyPr vert="horz" lIns="0" tIns="0" rIns="0" bIns="0" rtlCol="0">
            <a:noAutofit/>
          </a:bodyPr>
          <a:lstStyle/>
          <a:p>
            <a:r>
              <a:rPr lang="en-US" dirty="0"/>
              <a:t>Dr. Ibrahim </a:t>
            </a:r>
            <a:r>
              <a:rPr lang="en-US" dirty="0" err="1"/>
              <a:t>Dincer</a:t>
            </a:r>
            <a:r>
              <a:rPr lang="en-US" dirty="0"/>
              <a:t> and team</a:t>
            </a:r>
          </a:p>
          <a:p>
            <a:r>
              <a:rPr lang="en-US" dirty="0"/>
              <a:t>Dr. Ghassan </a:t>
            </a:r>
            <a:r>
              <a:rPr lang="en-US" dirty="0" err="1"/>
              <a:t>Chedade</a:t>
            </a:r>
            <a:endParaRPr lang="en-US" dirty="0"/>
          </a:p>
          <a:p>
            <a:r>
              <a:rPr lang="en-US" dirty="0"/>
              <a:t>André Mech</a:t>
            </a:r>
          </a:p>
          <a:p>
            <a:r>
              <a:rPr lang="en-CA" dirty="0" err="1"/>
              <a:t>Olushola</a:t>
            </a:r>
            <a:r>
              <a:rPr lang="en-CA" dirty="0"/>
              <a:t> (Shola) </a:t>
            </a:r>
            <a:r>
              <a:rPr lang="en-CA" dirty="0" err="1"/>
              <a:t>Ashiru</a:t>
            </a:r>
            <a:r>
              <a:rPr lang="en-CA" dirty="0"/>
              <a:t> </a:t>
            </a:r>
            <a:r>
              <a:rPr lang="en-US" dirty="0"/>
              <a:t> </a:t>
            </a:r>
          </a:p>
          <a:p>
            <a:r>
              <a:rPr lang="en-US" sz="2400" dirty="0"/>
              <a:t>Consulting partners</a:t>
            </a:r>
          </a:p>
          <a:p>
            <a:pPr lvl="1"/>
            <a:r>
              <a:rPr lang="en-US" sz="2000" dirty="0"/>
              <a:t>RBMG – Investor Relations</a:t>
            </a:r>
          </a:p>
          <a:p>
            <a:pPr lvl="1"/>
            <a:r>
              <a:rPr lang="en-US" sz="2000" dirty="0"/>
              <a:t>IBN – Communications</a:t>
            </a:r>
          </a:p>
          <a:p>
            <a:pPr lvl="1"/>
            <a:r>
              <a:rPr lang="en-US" sz="2000" dirty="0"/>
              <a:t>Sussex Group – Government Relations</a:t>
            </a:r>
          </a:p>
          <a:p>
            <a:r>
              <a:rPr lang="en-US" sz="2400" dirty="0"/>
              <a:t>More to come</a:t>
            </a:r>
          </a:p>
          <a:p>
            <a:pPr lvl="1"/>
            <a:r>
              <a:rPr lang="en-US" sz="2000" dirty="0"/>
              <a:t>Staff</a:t>
            </a:r>
          </a:p>
          <a:p>
            <a:pPr lvl="1"/>
            <a:r>
              <a:rPr lang="en-US" sz="2000" dirty="0"/>
              <a:t>Consultants</a:t>
            </a:r>
          </a:p>
          <a:p>
            <a:pPr lvl="1"/>
            <a:r>
              <a:rPr lang="en-US" sz="2000" dirty="0"/>
              <a:t>Advisory committee</a:t>
            </a:r>
          </a:p>
        </p:txBody>
      </p:sp>
      <p:pic>
        <p:nvPicPr>
          <p:cNvPr id="10" name="Content Placeholder 9">
            <a:extLst>
              <a:ext uri="{FF2B5EF4-FFF2-40B4-BE49-F238E27FC236}">
                <a16:creationId xmlns:a16="http://schemas.microsoft.com/office/drawing/2014/main" id="{761B2DA4-7472-E74A-AD38-79EB485B8AB2}"/>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5010386" y="10"/>
            <a:ext cx="7181614" cy="6857990"/>
          </a:xfrm>
          <a:prstGeom prst="rect">
            <a:avLst/>
          </a:prstGeom>
          <a:effectLst/>
        </p:spPr>
      </p:pic>
      <p:pic>
        <p:nvPicPr>
          <p:cNvPr id="15" name="Picture 14" descr="Icon&#10;&#10;Description automatically generated">
            <a:extLst>
              <a:ext uri="{FF2B5EF4-FFF2-40B4-BE49-F238E27FC236}">
                <a16:creationId xmlns:a16="http://schemas.microsoft.com/office/drawing/2014/main" id="{60C7C19C-F9BB-234E-9AFC-04AD83E1F9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009" y="5944891"/>
            <a:ext cx="728566" cy="631424"/>
          </a:xfrm>
          <a:prstGeom prst="rect">
            <a:avLst/>
          </a:prstGeom>
        </p:spPr>
      </p:pic>
      <p:sp>
        <p:nvSpPr>
          <p:cNvPr id="12" name="Slide Number Placeholder 5">
            <a:extLst>
              <a:ext uri="{FF2B5EF4-FFF2-40B4-BE49-F238E27FC236}">
                <a16:creationId xmlns:a16="http://schemas.microsoft.com/office/drawing/2014/main" id="{8B3F8AE6-5DDC-C34D-8D67-CE478EE78C3C}"/>
              </a:ext>
            </a:extLst>
          </p:cNvPr>
          <p:cNvSpPr>
            <a:spLocks noGrp="1"/>
          </p:cNvSpPr>
          <p:nvPr>
            <p:ph type="sldNum" sz="quarter" idx="12"/>
          </p:nvPr>
        </p:nvSpPr>
        <p:spPr>
          <a:xfrm>
            <a:off x="9339802" y="6492875"/>
            <a:ext cx="2743200" cy="365125"/>
          </a:xfrm>
          <a:prstGeom prst="rect">
            <a:avLst/>
          </a:prstGeom>
        </p:spPr>
        <p:txBody>
          <a:bodyPr/>
          <a:lstStyle/>
          <a:p>
            <a:pPr algn="r"/>
            <a:fld id="{09AD4D50-D1B1-AA45-884B-BE26F47D2654}" type="slidenum">
              <a:rPr lang="en-US" b="1" smtClean="0">
                <a:solidFill>
                  <a:schemeClr val="bg1"/>
                </a:solidFill>
              </a:rPr>
              <a:pPr algn="r"/>
              <a:t>9</a:t>
            </a:fld>
            <a:endParaRPr lang="en-US" b="1" dirty="0">
              <a:solidFill>
                <a:schemeClr val="bg1"/>
              </a:solidFill>
            </a:endParaRPr>
          </a:p>
        </p:txBody>
      </p:sp>
      <p:grpSp>
        <p:nvGrpSpPr>
          <p:cNvPr id="14" name="Group 13">
            <a:extLst>
              <a:ext uri="{FF2B5EF4-FFF2-40B4-BE49-F238E27FC236}">
                <a16:creationId xmlns:a16="http://schemas.microsoft.com/office/drawing/2014/main" id="{2A6E01F9-177B-AF4B-BB77-8CF9D1BB5215}"/>
              </a:ext>
            </a:extLst>
          </p:cNvPr>
          <p:cNvGrpSpPr/>
          <p:nvPr/>
        </p:nvGrpSpPr>
        <p:grpSpPr>
          <a:xfrm>
            <a:off x="1379784" y="6113161"/>
            <a:ext cx="3443676" cy="461665"/>
            <a:chOff x="8590218" y="6113161"/>
            <a:chExt cx="3443676" cy="461665"/>
          </a:xfrm>
        </p:grpSpPr>
        <p:sp>
          <p:nvSpPr>
            <p:cNvPr id="17" name="TextBox 16">
              <a:extLst>
                <a:ext uri="{FF2B5EF4-FFF2-40B4-BE49-F238E27FC236}">
                  <a16:creationId xmlns:a16="http://schemas.microsoft.com/office/drawing/2014/main" id="{97DB18F5-4A2B-114C-B03D-9FE195916529}"/>
                </a:ext>
              </a:extLst>
            </p:cNvPr>
            <p:cNvSpPr txBox="1"/>
            <p:nvPr/>
          </p:nvSpPr>
          <p:spPr>
            <a:xfrm>
              <a:off x="8590218" y="6113161"/>
              <a:ext cx="3443676" cy="46166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TSXV: NHHH  </a:t>
              </a:r>
              <a:r>
                <a:rPr lang="en-US" sz="2400" dirty="0">
                  <a:solidFill>
                    <a:srgbClr val="E50805"/>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OTCQB: NHHHF</a:t>
              </a:r>
            </a:p>
          </p:txBody>
        </p:sp>
        <p:sp>
          <p:nvSpPr>
            <p:cNvPr id="18" name="TextBox 17">
              <a:extLst>
                <a:ext uri="{FF2B5EF4-FFF2-40B4-BE49-F238E27FC236}">
                  <a16:creationId xmlns:a16="http://schemas.microsoft.com/office/drawing/2014/main" id="{0CE6CB46-372B-FB48-AFB6-BDC7F8DAC511}"/>
                </a:ext>
              </a:extLst>
            </p:cNvPr>
            <p:cNvSpPr txBox="1"/>
            <p:nvPr/>
          </p:nvSpPr>
          <p:spPr>
            <a:xfrm>
              <a:off x="9910232" y="6193192"/>
              <a:ext cx="402168" cy="369332"/>
            </a:xfrm>
            <a:prstGeom prst="rect">
              <a:avLst/>
            </a:prstGeom>
            <a:noFill/>
          </p:spPr>
          <p:txBody>
            <a:bodyPr wrap="square" rtlCol="0">
              <a:spAutoFit/>
            </a:bodyPr>
            <a:lstStyle/>
            <a:p>
              <a:pPr algn="ctr"/>
              <a:r>
                <a:rPr lang="en-US" dirty="0">
                  <a:solidFill>
                    <a:srgbClr val="FF0000"/>
                  </a:solidFill>
                </a:rPr>
                <a:t>•</a:t>
              </a:r>
            </a:p>
          </p:txBody>
        </p:sp>
      </p:grpSp>
    </p:spTree>
    <p:extLst>
      <p:ext uri="{BB962C8B-B14F-4D97-AF65-F5344CB8AC3E}">
        <p14:creationId xmlns:p14="http://schemas.microsoft.com/office/powerpoint/2010/main" val="30497936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10306</TotalTime>
  <Words>4113</Words>
  <Application>Microsoft Office PowerPoint</Application>
  <PresentationFormat>Widescreen</PresentationFormat>
  <Paragraphs>375</Paragraphs>
  <Slides>32</Slides>
  <Notes>31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Calibri</vt:lpstr>
      <vt:lpstr>Office Theme</vt:lpstr>
      <vt:lpstr>Corporate Presentation  September 2021 </vt:lpstr>
      <vt:lpstr>Disclaimer</vt:lpstr>
      <vt:lpstr>PowerPoint Presentation</vt:lpstr>
      <vt:lpstr>Who are we?</vt:lpstr>
      <vt:lpstr>Vision</vt:lpstr>
      <vt:lpstr>Progressing as Planned</vt:lpstr>
      <vt:lpstr>Financing</vt:lpstr>
      <vt:lpstr>Intellectual Property Protection</vt:lpstr>
      <vt:lpstr>Growing Team</vt:lpstr>
      <vt:lpstr>Complementary Technologies</vt:lpstr>
      <vt:lpstr>Carbon-Free NH3</vt:lpstr>
      <vt:lpstr>What’s ammonia? </vt:lpstr>
      <vt:lpstr>Market Size for Traditional Ammonia</vt:lpstr>
      <vt:lpstr>Market Size for Green Ammonia</vt:lpstr>
      <vt:lpstr>The problem with traditional ammonia</vt:lpstr>
      <vt:lpstr>Our Carbon-free NH3</vt:lpstr>
      <vt:lpstr>FuelPositive’s System</vt:lpstr>
      <vt:lpstr>Will there be enough clean electricity?</vt:lpstr>
      <vt:lpstr>Is ammonia safe?</vt:lpstr>
      <vt:lpstr>The Hydrogen Economy</vt:lpstr>
      <vt:lpstr>Our NH3: Makes Hydrogen Economy POSSIBLE NOW</vt:lpstr>
      <vt:lpstr>Agriculture</vt:lpstr>
      <vt:lpstr>Why not just use manure?</vt:lpstr>
      <vt:lpstr>Transportation</vt:lpstr>
      <vt:lpstr>Grid Storage</vt:lpstr>
      <vt:lpstr>Carbon Credits</vt:lpstr>
      <vt:lpstr>Summary: Fuel Positive</vt:lpstr>
      <vt:lpstr>Summary: Our Carbon-free NH3</vt:lpstr>
      <vt:lpstr>FuelPositive</vt:lpstr>
      <vt:lpstr>Share Metrics</vt:lpstr>
      <vt:lpstr>Potential  Partnerships</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Spencer</dc:creator>
  <cp:lastModifiedBy>David Vadala</cp:lastModifiedBy>
  <cp:revision>219</cp:revision>
  <dcterms:created xsi:type="dcterms:W3CDTF">2021-07-08T15:47:54Z</dcterms:created>
  <dcterms:modified xsi:type="dcterms:W3CDTF">2021-11-03T21:05:10Z</dcterms:modified>
</cp:coreProperties>
</file>